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5143500" cx="9144000"/>
  <p:notesSz cx="6858000" cy="9144000"/>
  <p:embeddedFontLst>
    <p:embeddedFont>
      <p:font typeface="Barlow Medium"/>
      <p:regular r:id="rId24"/>
      <p:bold r:id="rId25"/>
      <p:italic r:id="rId26"/>
      <p:boldItalic r:id="rId27"/>
    </p:embeddedFont>
    <p:embeddedFont>
      <p:font typeface="Helvetica Neue"/>
      <p:regular r:id="rId28"/>
      <p:bold r:id="rId29"/>
      <p:italic r:id="rId30"/>
      <p:boldItalic r:id="rId31"/>
    </p:embeddedFont>
    <p:embeddedFont>
      <p:font typeface="Helvetica Neue Light"/>
      <p:regular r:id="rId32"/>
      <p:bold r:id="rId33"/>
      <p:italic r:id="rId34"/>
      <p:boldItalic r:id="rId35"/>
    </p:embeddedFont>
    <p:embeddedFont>
      <p:font typeface="Barlow Light"/>
      <p:regular r:id="rId36"/>
      <p:bold r:id="rId37"/>
      <p:italic r:id="rId38"/>
      <p:boldItalic r:id="rId39"/>
    </p:embeddedFont>
    <p:embeddedFont>
      <p:font typeface="Hanken Grotesk Light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1E89B7C-82AD-4B36-9FB6-A87A2DECC479}">
  <a:tblStyle styleId="{71E89B7C-82AD-4B36-9FB6-A87A2DECC47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HankenGroteskLight-regular.fntdata"/><Relationship Id="rId20" Type="http://schemas.openxmlformats.org/officeDocument/2006/relationships/slide" Target="slides/slide14.xml"/><Relationship Id="rId42" Type="http://schemas.openxmlformats.org/officeDocument/2006/relationships/font" Target="fonts/HankenGroteskLight-italic.fntdata"/><Relationship Id="rId41" Type="http://schemas.openxmlformats.org/officeDocument/2006/relationships/font" Target="fonts/HankenGroteskLight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schemas.openxmlformats.org/officeDocument/2006/relationships/font" Target="fonts/HankenGroteskLight-boldItalic.fntdata"/><Relationship Id="rId24" Type="http://schemas.openxmlformats.org/officeDocument/2006/relationships/font" Target="fonts/BarlowMedium-regular.fntdata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BarlowMedium-italic.fntdata"/><Relationship Id="rId25" Type="http://schemas.openxmlformats.org/officeDocument/2006/relationships/font" Target="fonts/BarlowMedium-bold.fntdata"/><Relationship Id="rId28" Type="http://schemas.openxmlformats.org/officeDocument/2006/relationships/font" Target="fonts/HelveticaNeue-regular.fntdata"/><Relationship Id="rId27" Type="http://schemas.openxmlformats.org/officeDocument/2006/relationships/font" Target="fonts/BarlowMedium-bold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HelveticaNeue-boldItalic.fntdata"/><Relationship Id="rId30" Type="http://schemas.openxmlformats.org/officeDocument/2006/relationships/font" Target="fonts/HelveticaNeue-italic.fntdata"/><Relationship Id="rId11" Type="http://schemas.openxmlformats.org/officeDocument/2006/relationships/slide" Target="slides/slide5.xml"/><Relationship Id="rId33" Type="http://schemas.openxmlformats.org/officeDocument/2006/relationships/font" Target="fonts/HelveticaNeueLight-bold.fntdata"/><Relationship Id="rId10" Type="http://schemas.openxmlformats.org/officeDocument/2006/relationships/slide" Target="slides/slide4.xml"/><Relationship Id="rId32" Type="http://schemas.openxmlformats.org/officeDocument/2006/relationships/font" Target="fonts/HelveticaNeueLight-regular.fntdata"/><Relationship Id="rId13" Type="http://schemas.openxmlformats.org/officeDocument/2006/relationships/slide" Target="slides/slide7.xml"/><Relationship Id="rId35" Type="http://schemas.openxmlformats.org/officeDocument/2006/relationships/font" Target="fonts/HelveticaNeueLight-boldItalic.fntdata"/><Relationship Id="rId12" Type="http://schemas.openxmlformats.org/officeDocument/2006/relationships/slide" Target="slides/slide6.xml"/><Relationship Id="rId34" Type="http://schemas.openxmlformats.org/officeDocument/2006/relationships/font" Target="fonts/HelveticaNeueLight-italic.fntdata"/><Relationship Id="rId15" Type="http://schemas.openxmlformats.org/officeDocument/2006/relationships/slide" Target="slides/slide9.xml"/><Relationship Id="rId37" Type="http://schemas.openxmlformats.org/officeDocument/2006/relationships/font" Target="fonts/BarlowLight-bold.fntdata"/><Relationship Id="rId14" Type="http://schemas.openxmlformats.org/officeDocument/2006/relationships/slide" Target="slides/slide8.xml"/><Relationship Id="rId36" Type="http://schemas.openxmlformats.org/officeDocument/2006/relationships/font" Target="fonts/BarlowLight-regular.fntdata"/><Relationship Id="rId17" Type="http://schemas.openxmlformats.org/officeDocument/2006/relationships/slide" Target="slides/slide11.xml"/><Relationship Id="rId39" Type="http://schemas.openxmlformats.org/officeDocument/2006/relationships/font" Target="fonts/BarlowLight-boldItalic.fntdata"/><Relationship Id="rId16" Type="http://schemas.openxmlformats.org/officeDocument/2006/relationships/slide" Target="slides/slide10.xml"/><Relationship Id="rId38" Type="http://schemas.openxmlformats.org/officeDocument/2006/relationships/font" Target="fonts/BarlowLight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7b859a2b19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7b859a2b19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bf08a0df96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bf08a0df96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bf08a0df96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bf08a0df96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411f929dc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9411f929d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bf08a0df96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bf08a0df96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3bf08a0df96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3bf08a0df96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bf08a0df96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bf08a0df96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bf08a0df96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bf08a0df96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bf08a0df96_0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bf08a0df96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a790cee29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a790cee29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c9797ede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c9797ede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c9797ede9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c9797ede9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c9797ede91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c9797ede91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98b3c9b3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98b3c9b3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be4756e1fd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be4756e1fd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9891646126_1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9891646126_1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a790cee291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a790cee291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SECTION_HEADER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32850" y="1124700"/>
            <a:ext cx="7878300" cy="174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Hepta Slab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064100" y="4335200"/>
            <a:ext cx="1015800" cy="266100"/>
          </a:xfrm>
          <a:prstGeom prst="rect">
            <a:avLst/>
          </a:prstGeom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Char char="○"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●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○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Font typeface="Barlow Medium"/>
              <a:buChar char="■"/>
              <a:defRPr sz="1100"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2" type="subTitle"/>
          </p:nvPr>
        </p:nvSpPr>
        <p:spPr>
          <a:xfrm>
            <a:off x="2857500" y="2902000"/>
            <a:ext cx="37656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gif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Relationship Id="rId4" Type="http://schemas.openxmlformats.org/officeDocument/2006/relationships/image" Target="../media/image14.jpg"/><Relationship Id="rId5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9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Relationship Id="rId7" Type="http://schemas.openxmlformats.org/officeDocument/2006/relationships/image" Target="../media/image11.png"/><Relationship Id="rId8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5853750" y="195950"/>
            <a:ext cx="30456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FEBRUARY 2026</a:t>
            </a:r>
            <a:endParaRPr sz="1300">
              <a:solidFill>
                <a:schemeClr val="lt1"/>
              </a:solidFill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pic>
        <p:nvPicPr>
          <p:cNvPr id="60" name="Google Shape;60;p14" title="PurePlay-Primary-2color-Mint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3275" y="317350"/>
            <a:ext cx="4263798" cy="6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238125" y="886425"/>
            <a:ext cx="75576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PULSE PLAYBOOK</a:t>
            </a:r>
            <a:endParaRPr b="1" sz="6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3400950" y="4257400"/>
            <a:ext cx="5498400" cy="48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Hanken Grotesk Light"/>
                <a:ea typeface="Hanken Grotesk Light"/>
                <a:cs typeface="Hanken Grotesk Light"/>
                <a:sym typeface="Hanken Grotesk Light"/>
              </a:rPr>
              <a:t>SUMMER 2026 PROPOSAL</a:t>
            </a:r>
            <a:endParaRPr sz="1300">
              <a:solidFill>
                <a:schemeClr val="lt1"/>
              </a:solidFill>
              <a:latin typeface="Hanken Grotesk Light"/>
              <a:ea typeface="Hanken Grotesk Light"/>
              <a:cs typeface="Hanken Grotesk Light"/>
              <a:sym typeface="Hanken Grotesk Light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244650" y="3133900"/>
            <a:ext cx="8654700" cy="11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SUNGLASS HUT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3"/>
          <p:cNvSpPr txBox="1"/>
          <p:nvPr/>
        </p:nvSpPr>
        <p:spPr>
          <a:xfrm>
            <a:off x="330175" y="418200"/>
            <a:ext cx="5520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Dynamic Moment Creative (Tiers 1 &amp; 2)</a:t>
            </a:r>
            <a:endParaRPr sz="24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9" name="Google Shape;179;p23"/>
          <p:cNvSpPr txBox="1"/>
          <p:nvPr/>
        </p:nvSpPr>
        <p:spPr>
          <a:xfrm>
            <a:off x="330169" y="787500"/>
            <a:ext cx="8103900" cy="5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None/>
            </a:pPr>
            <a:r>
              <a:rPr b="1" lang="en"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Audience-matched creative designed for real-world impact.</a:t>
            </a:r>
            <a:br>
              <a:rPr b="1" lang="en"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Every impression tied back to foot traffic with store locator overlays bridging the ad to the door. 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80" name="Google Shape;180;p23"/>
          <p:cNvCxnSpPr/>
          <p:nvPr/>
        </p:nvCxnSpPr>
        <p:spPr>
          <a:xfrm>
            <a:off x="303750" y="1427556"/>
            <a:ext cx="8536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1" name="Google Shape;181;p23"/>
          <p:cNvSpPr/>
          <p:nvPr/>
        </p:nvSpPr>
        <p:spPr>
          <a:xfrm flipH="1">
            <a:off x="330075" y="3226852"/>
            <a:ext cx="4996500" cy="1436700"/>
          </a:xfrm>
          <a:prstGeom prst="rect">
            <a:avLst/>
          </a:prstGeom>
          <a:noFill/>
          <a:ln cap="flat" cmpd="sng" w="9525">
            <a:solidFill>
              <a:srgbClr val="00D9D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A81EE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00D9D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CULTURAL AUDIENCES</a:t>
            </a:r>
            <a:endParaRPr>
              <a:solidFill>
                <a:srgbClr val="00D9D4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Summer Lifestyle Overlays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Built for cultural resonance, not just reach. </a:t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Summer lifestyle overlays layer season-specific visuals and messaging over content — connecting with diverse audiences through aesthetics that feel native to their world. Style, sound, and culture drive the creative so every impression lands with relevance and warmth.</a:t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2" name="Google Shape;182;p23"/>
          <p:cNvSpPr/>
          <p:nvPr/>
        </p:nvSpPr>
        <p:spPr>
          <a:xfrm flipH="1">
            <a:off x="330075" y="1608850"/>
            <a:ext cx="4996500" cy="1436700"/>
          </a:xfrm>
          <a:prstGeom prst="rect">
            <a:avLst/>
          </a:prstGeom>
          <a:noFill/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A81EE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SPORTS &amp; TECH AUDIENCES</a:t>
            </a:r>
            <a:endParaRPr b="1" sz="7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5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Oakley/Ray-Ban Meta Dynamic Product Overlays</a:t>
            </a:r>
            <a:endParaRPr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Precision-crafted for sports-minded and tech-forward viewers. </a:t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Dynamic Oakley Meta formats serve high-performance visuals that match the intensity of the moment — from game-day surges to product drop cycles.</a:t>
            </a: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Creative adapts in real time to context, content, and viewer behavior, keeping your brand in frame when intent is at its peak.</a:t>
            </a:r>
            <a:endParaRPr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3" name="Google Shape;183;p23"/>
          <p:cNvSpPr/>
          <p:nvPr/>
        </p:nvSpPr>
        <p:spPr>
          <a:xfrm flipH="1">
            <a:off x="5469450" y="1608850"/>
            <a:ext cx="3370800" cy="1436700"/>
          </a:xfrm>
          <a:prstGeom prst="rect">
            <a:avLst/>
          </a:prstGeom>
          <a:solidFill>
            <a:srgbClr val="7CFBD1"/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A81EE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TIER 1</a:t>
            </a:r>
            <a:endParaRPr b="1" sz="7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5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$750K</a:t>
            </a:r>
            <a:endParaRPr b="1" sz="3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UNLOCKS</a:t>
            </a:r>
            <a:endParaRPr b="1" sz="7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Oakley/Ray-Ban Meta Creative + Summer Lifestyle Overlays</a:t>
            </a:r>
            <a:endParaRPr sz="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Store Locator Overlays</a:t>
            </a:r>
            <a:endParaRPr sz="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4" name="Google Shape;184;p23"/>
          <p:cNvSpPr/>
          <p:nvPr/>
        </p:nvSpPr>
        <p:spPr>
          <a:xfrm flipH="1">
            <a:off x="5469450" y="3226850"/>
            <a:ext cx="3370800" cy="1436700"/>
          </a:xfrm>
          <a:prstGeom prst="rect">
            <a:avLst/>
          </a:prstGeom>
          <a:solidFill>
            <a:srgbClr val="00D9D4"/>
          </a:solidFill>
          <a:ln cap="flat" cmpd="sng" w="9525">
            <a:solidFill>
              <a:srgbClr val="00D9D4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A81EE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TIER 2</a:t>
            </a:r>
            <a:endParaRPr b="1" sz="7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250"/>
              </a:spcBef>
              <a:spcAft>
                <a:spcPts val="0"/>
              </a:spcAft>
              <a:buNone/>
            </a:pPr>
            <a:r>
              <a:rPr b="1" lang="en" sz="3400">
                <a:latin typeface="Helvetica Neue"/>
                <a:ea typeface="Helvetica Neue"/>
                <a:cs typeface="Helvetica Neue"/>
                <a:sym typeface="Helvetica Neue"/>
              </a:rPr>
              <a:t>$600</a:t>
            </a:r>
            <a:r>
              <a:rPr b="1" lang="en" sz="3400">
                <a:latin typeface="Helvetica Neue"/>
                <a:ea typeface="Helvetica Neue"/>
                <a:cs typeface="Helvetica Neue"/>
                <a:sym typeface="Helvetica Neue"/>
              </a:rPr>
              <a:t>K</a:t>
            </a:r>
            <a:endParaRPr b="1" sz="3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7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UNLOCKS</a:t>
            </a:r>
            <a:endParaRPr b="1" sz="7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" sz="9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ummer Lifestyle Overlays</a:t>
            </a:r>
            <a:endParaRPr sz="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Store Locator Overlays</a:t>
            </a:r>
            <a:endParaRPr sz="900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4"/>
          <p:cNvSpPr txBox="1"/>
          <p:nvPr/>
        </p:nvSpPr>
        <p:spPr>
          <a:xfrm>
            <a:off x="379275" y="492175"/>
            <a:ext cx="69486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Join The World’s </a:t>
            </a:r>
            <a:br>
              <a:rPr lang="en" sz="3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sz="3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Biggest </a:t>
            </a:r>
            <a:r>
              <a:rPr b="1" lang="en" sz="32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Stage</a:t>
            </a:r>
            <a:endParaRPr b="1" sz="32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p24"/>
          <p:cNvSpPr txBox="1"/>
          <p:nvPr/>
        </p:nvSpPr>
        <p:spPr>
          <a:xfrm>
            <a:off x="379275" y="1631303"/>
            <a:ext cx="78588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FIFA World Cup 2026 – North America</a:t>
            </a:r>
            <a:endParaRPr i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191" name="Google Shape;191;p24"/>
          <p:cNvGraphicFramePr/>
          <p:nvPr/>
        </p:nvGraphicFramePr>
        <p:xfrm>
          <a:off x="379275" y="23186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1283200"/>
                <a:gridCol w="1283200"/>
                <a:gridCol w="1626325"/>
              </a:tblGrid>
              <a:tr h="987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5B+</a:t>
                      </a:r>
                      <a:endParaRPr b="1" sz="26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Global </a:t>
                      </a:r>
                      <a:r>
                        <a:rPr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Viewers</a:t>
                      </a:r>
                      <a:endParaRPr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26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104</a:t>
                      </a:r>
                      <a:endParaRPr b="1" sz="26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Matches</a:t>
                      </a:r>
                      <a:endParaRPr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6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#1</a:t>
                      </a:r>
                      <a:endParaRPr b="1" sz="26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Most Watched </a:t>
                      </a:r>
                      <a:br>
                        <a:rPr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</a:br>
                      <a:r>
                        <a:rPr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Event on Earth</a:t>
                      </a:r>
                      <a:endParaRPr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192" name="Google Shape;192;p24"/>
          <p:cNvCxnSpPr/>
          <p:nvPr/>
        </p:nvCxnSpPr>
        <p:spPr>
          <a:xfrm rot="10800000">
            <a:off x="379275" y="2076825"/>
            <a:ext cx="3051900" cy="0"/>
          </a:xfrm>
          <a:prstGeom prst="straightConnector1">
            <a:avLst/>
          </a:prstGeom>
          <a:noFill/>
          <a:ln cap="flat" cmpd="sng" w="38100">
            <a:solidFill>
              <a:srgbClr val="7CFBD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3" name="Google Shape;193;p24"/>
          <p:cNvSpPr/>
          <p:nvPr/>
        </p:nvSpPr>
        <p:spPr>
          <a:xfrm>
            <a:off x="0" y="4561800"/>
            <a:ext cx="9144000" cy="581700"/>
          </a:xfrm>
          <a:prstGeom prst="rect">
            <a:avLst/>
          </a:prstGeom>
          <a:solidFill>
            <a:srgbClr val="7CFBD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4"/>
          <p:cNvSpPr txBox="1"/>
          <p:nvPr/>
        </p:nvSpPr>
        <p:spPr>
          <a:xfrm>
            <a:off x="271900" y="4683300"/>
            <a:ext cx="7858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ACTIVATE WITH PUREPLAY CULTURAL MOMENT </a:t>
            </a:r>
            <a:b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EVERY FAN. EVERY MOMENT. EVERY MARKET.</a:t>
            </a:r>
            <a:endParaRPr b="1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5" name="Google Shape;195;p24"/>
          <p:cNvSpPr/>
          <p:nvPr/>
        </p:nvSpPr>
        <p:spPr>
          <a:xfrm>
            <a:off x="4791900" y="0"/>
            <a:ext cx="4352100" cy="45618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</p:spPr>
        <p:txBody>
          <a:bodyPr anchorCtr="0" anchor="ctr" bIns="91425" lIns="27430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D4AA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AN OAKLEY META CREATIVE OVERLAY DELIVERS</a:t>
            </a:r>
            <a:endParaRPr b="1" sz="1000">
              <a:solidFill>
                <a:srgbClr val="00D4AA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Real-Time Agentic Overlay</a:t>
            </a:r>
            <a:endParaRPr i="1"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8E8E8"/>
                </a:solidFill>
              </a:rPr>
              <a:t>Dynamic creatives synced to live match moments.</a:t>
            </a:r>
            <a:endParaRPr sz="900">
              <a:solidFill>
                <a:srgbClr val="E8E8E8"/>
              </a:solidFill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E8E8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Multimodal Audience Signals</a:t>
            </a:r>
            <a:endParaRPr i="1"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8E8E8"/>
                </a:solidFill>
              </a:rPr>
              <a:t>Audio, visual, and behavior intelligence at scale.</a:t>
            </a:r>
            <a:endParaRPr sz="900">
              <a:solidFill>
                <a:srgbClr val="E8E8E8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E8E8E8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E8E8E8"/>
                </a:solidFill>
              </a:rPr>
              <a:t>Cultural Moment Targeting</a:t>
            </a:r>
            <a:endParaRPr b="1" sz="900">
              <a:solidFill>
                <a:srgbClr val="E8E8E8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8E8E8"/>
                </a:solidFill>
              </a:rPr>
              <a:t>Goals, replays, half-time – reach the peak.</a:t>
            </a:r>
            <a:endParaRPr sz="900">
              <a:solidFill>
                <a:srgbClr val="E8E8E8"/>
              </a:solidFill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E8E8E8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Brand-Safe High Impact</a:t>
            </a:r>
            <a:endParaRPr i="1"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E8E8E8"/>
                </a:solidFill>
              </a:rPr>
              <a:t>Premium placements across 200+ markets.</a:t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96" name="Google Shape;196;p24" title="fifa.gif"/>
          <p:cNvPicPr preferRelativeResize="0"/>
          <p:nvPr/>
        </p:nvPicPr>
        <p:blipFill rotWithShape="1">
          <a:blip r:embed="rId3">
            <a:alphaModFix/>
          </a:blip>
          <a:srcRect b="4816" l="0" r="0" t="0"/>
          <a:stretch/>
        </p:blipFill>
        <p:spPr>
          <a:xfrm>
            <a:off x="5766075" y="447275"/>
            <a:ext cx="2415250" cy="1281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 title="AdobeStock_1572433715.jpeg"/>
          <p:cNvPicPr preferRelativeResize="0"/>
          <p:nvPr/>
        </p:nvPicPr>
        <p:blipFill rotWithShape="1">
          <a:blip r:embed="rId4">
            <a:alphaModFix/>
          </a:blip>
          <a:srcRect b="16752" l="18568" r="18189" t="18216"/>
          <a:stretch/>
        </p:blipFill>
        <p:spPr>
          <a:xfrm>
            <a:off x="5638613" y="304026"/>
            <a:ext cx="2658673" cy="154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/>
          <p:nvPr/>
        </p:nvSpPr>
        <p:spPr>
          <a:xfrm>
            <a:off x="7650" y="2196350"/>
            <a:ext cx="9144000" cy="2947200"/>
          </a:xfrm>
          <a:prstGeom prst="rect">
            <a:avLst/>
          </a:prstGeom>
          <a:gradFill>
            <a:gsLst>
              <a:gs pos="0">
                <a:srgbClr val="7CFBD1">
                  <a:alpha val="0"/>
                </a:srgbClr>
              </a:gs>
              <a:gs pos="100000">
                <a:srgbClr val="7CFBD1">
                  <a:alpha val="45098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5"/>
          <p:cNvSpPr txBox="1"/>
          <p:nvPr>
            <p:ph type="title"/>
          </p:nvPr>
        </p:nvSpPr>
        <p:spPr>
          <a:xfrm>
            <a:off x="282825" y="401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Dynamic Moment Creatives</a:t>
            </a:r>
            <a:endParaRPr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4" name="Google Shape;204;p25"/>
          <p:cNvSpPr txBox="1"/>
          <p:nvPr/>
        </p:nvSpPr>
        <p:spPr>
          <a:xfrm>
            <a:off x="282825" y="898200"/>
            <a:ext cx="795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Ultra, Core, and Niche create a complete premium strategy: built for style seekers, optimized for summer, and engineered to maximize in-store visits &amp; sales momentum.</a:t>
            </a:r>
            <a:endParaRPr i="1"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5" name="Google Shape;205;p2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85" l="0" r="0" t="485"/>
          <a:stretch/>
        </p:blipFill>
        <p:spPr>
          <a:xfrm>
            <a:off x="667600" y="1610325"/>
            <a:ext cx="3218016" cy="1795919"/>
          </a:xfrm>
          <a:prstGeom prst="rect">
            <a:avLst/>
          </a:prstGeom>
          <a:noFill/>
          <a:ln cap="flat" cmpd="sng" w="34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98740" y="1610325"/>
            <a:ext cx="3162660" cy="1795921"/>
          </a:xfrm>
          <a:prstGeom prst="rect">
            <a:avLst/>
          </a:prstGeom>
          <a:noFill/>
          <a:ln cap="flat" cmpd="sng" w="34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" name="Google Shape;207;p25"/>
          <p:cNvSpPr txBox="1"/>
          <p:nvPr/>
        </p:nvSpPr>
        <p:spPr>
          <a:xfrm>
            <a:off x="667675" y="3625775"/>
            <a:ext cx="32181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Shoppable Branded Canvas </a:t>
            </a:r>
            <a:endParaRPr sz="11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Pre-roll video is scaled down to accommodate a branded skin featuring additional branding and/or: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48590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"/>
              <a:buChar char="●"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Dynamic</a:t>
            </a: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elements can further personalize the content 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4843300" y="3625775"/>
            <a:ext cx="3218100" cy="12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Dynamic Store Locator </a:t>
            </a:r>
            <a:endParaRPr sz="11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Canvas layout that presents the viewer with the nearest brick &amp; mortar location based on the viewer’s IP address.  This can include an optional map of the area. Add product customization and/or a QR Code to make it a shoppable experience.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>
            <p:ph type="title"/>
          </p:nvPr>
        </p:nvSpPr>
        <p:spPr>
          <a:xfrm>
            <a:off x="282825" y="401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Premium At Every Level</a:t>
            </a:r>
            <a:endParaRPr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4" name="Google Shape;214;p26"/>
          <p:cNvSpPr txBox="1"/>
          <p:nvPr/>
        </p:nvSpPr>
        <p:spPr>
          <a:xfrm>
            <a:off x="555700" y="1789275"/>
            <a:ext cx="2665800" cy="28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Ultra-Premium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282825" y="898200"/>
            <a:ext cx="7955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Ultra, Core, and Niche create a complete premium strategy: built for style seekers, optimized for summer, and engineered to maximize in-store visits &amp; sales momentum.</a:t>
            </a:r>
            <a:endParaRPr i="1"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6" name="Google Shape;216;p26"/>
          <p:cNvSpPr txBox="1"/>
          <p:nvPr/>
        </p:nvSpPr>
        <p:spPr>
          <a:xfrm>
            <a:off x="1762361" y="3178413"/>
            <a:ext cx="170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142240" lvl="0" marL="18288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Char char="●"/>
            </a:pPr>
            <a:r>
              <a:rPr lang="en" sz="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Fubo</a:t>
            </a: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42240" lvl="0" marL="18288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Char char="●"/>
            </a:pPr>
            <a:r>
              <a:rPr lang="en" sz="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Disney+</a:t>
            </a: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42240" lvl="0" marL="18288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elvetica Neue"/>
              <a:buChar char="●"/>
            </a:pPr>
            <a:r>
              <a:rPr lang="en" sz="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Fox One</a:t>
            </a:r>
            <a:endParaRPr sz="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7" name="Google Shape;217;p26"/>
          <p:cNvSpPr txBox="1"/>
          <p:nvPr/>
        </p:nvSpPr>
        <p:spPr>
          <a:xfrm>
            <a:off x="3435074" y="1789275"/>
            <a:ext cx="2665800" cy="28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Premium Niche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18" name="Google Shape;218;p26"/>
          <p:cNvCxnSpPr/>
          <p:nvPr/>
        </p:nvCxnSpPr>
        <p:spPr>
          <a:xfrm>
            <a:off x="432175" y="1832600"/>
            <a:ext cx="0" cy="2511900"/>
          </a:xfrm>
          <a:prstGeom prst="straightConnector1">
            <a:avLst/>
          </a:prstGeom>
          <a:noFill/>
          <a:ln cap="flat" cmpd="sng" w="9525">
            <a:solidFill>
              <a:srgbClr val="7CFBD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9" name="Google Shape;219;p26"/>
          <p:cNvCxnSpPr/>
          <p:nvPr/>
        </p:nvCxnSpPr>
        <p:spPr>
          <a:xfrm>
            <a:off x="3318695" y="1832600"/>
            <a:ext cx="0" cy="2511900"/>
          </a:xfrm>
          <a:prstGeom prst="straightConnector1">
            <a:avLst/>
          </a:prstGeom>
          <a:noFill/>
          <a:ln cap="flat" cmpd="sng" w="9525">
            <a:solidFill>
              <a:srgbClr val="7CFBD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0" name="Google Shape;220;p26"/>
          <p:cNvSpPr txBox="1"/>
          <p:nvPr/>
        </p:nvSpPr>
        <p:spPr>
          <a:xfrm>
            <a:off x="6321599" y="1789275"/>
            <a:ext cx="2665800" cy="28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Premium Core</a:t>
            </a:r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1000"/>
              </a:spcBef>
              <a:spcAft>
                <a:spcPts val="50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1" name="Google Shape;221;p26"/>
          <p:cNvCxnSpPr/>
          <p:nvPr/>
        </p:nvCxnSpPr>
        <p:spPr>
          <a:xfrm>
            <a:off x="6205220" y="1832600"/>
            <a:ext cx="0" cy="2511900"/>
          </a:xfrm>
          <a:prstGeom prst="straightConnector1">
            <a:avLst/>
          </a:prstGeom>
          <a:noFill/>
          <a:ln cap="flat" cmpd="sng" w="9525">
            <a:solidFill>
              <a:srgbClr val="7CFBD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2" name="Google Shape;222;p26"/>
          <p:cNvSpPr txBox="1"/>
          <p:nvPr/>
        </p:nvSpPr>
        <p:spPr>
          <a:xfrm>
            <a:off x="555700" y="2827497"/>
            <a:ext cx="2469000" cy="10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Flagship streaming environments with the highest completion rates and brand-safe, premium content. </a:t>
            </a:r>
            <a:endParaRPr sz="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Aligns Sunglass Hut with culturally relevant programming across fashion, travel, music, and wellness — driving upper-funnel awareness in high-attention environments.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6"/>
          <p:cNvSpPr txBox="1"/>
          <p:nvPr/>
        </p:nvSpPr>
        <p:spPr>
          <a:xfrm>
            <a:off x="3435074" y="2828857"/>
            <a:ext cx="24690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Targeted, contextually rich apps where Sunglass Hut achieves near-total SOV dominance — the proven competitive moat. FuboTV emerging top performer + World Cup alignment.</a:t>
            </a:r>
            <a:endParaRPr sz="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Dynamic overlays: designer eyewear for fashion, Ray-Ban Meta for tech/fashion, Oakley Meta for tech/sports.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224" name="Google Shape;224;p26"/>
          <p:cNvSpPr txBox="1"/>
          <p:nvPr/>
        </p:nvSpPr>
        <p:spPr>
          <a:xfrm>
            <a:off x="6321599" y="2827497"/>
            <a:ext cx="2469000" cy="10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Scale-efficient CTV and OLV that extends reach while maintaining brand quality. All validated by historical visit rate performance. Strategic whitespace apps provide cost-efficient reach among younger cord-cutters.</a:t>
            </a:r>
            <a:endParaRPr sz="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" sz="800">
                <a:solidFill>
                  <a:schemeClr val="lt1"/>
                </a:solidFill>
              </a:rPr>
              <a:t>All allocations optimized toward lowest CPV.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225" name="Google Shape;225;p26"/>
          <p:cNvSpPr/>
          <p:nvPr/>
        </p:nvSpPr>
        <p:spPr>
          <a:xfrm>
            <a:off x="555700" y="2236345"/>
            <a:ext cx="224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9B7"/>
              </a:buClr>
              <a:buSzPts val="950"/>
              <a:buFont typeface="Arial"/>
              <a:buNone/>
            </a:pPr>
            <a:r>
              <a:rPr b="1" i="0" lang="en" sz="950" u="none" cap="none" strike="noStrike">
                <a:solidFill>
                  <a:srgbClr val="00C9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Netflix  ·  </a:t>
            </a:r>
            <a:r>
              <a:rPr b="1" lang="en" sz="950">
                <a:solidFill>
                  <a:srgbClr val="00C9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Hulu </a:t>
            </a:r>
            <a:r>
              <a:rPr b="1" i="0" lang="en" sz="950" u="none" cap="none" strike="noStrike">
                <a:solidFill>
                  <a:srgbClr val="00C9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·  Peacock</a:t>
            </a:r>
            <a:endParaRPr b="1" i="0" sz="95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26"/>
          <p:cNvSpPr/>
          <p:nvPr/>
        </p:nvSpPr>
        <p:spPr>
          <a:xfrm>
            <a:off x="3435074" y="2236345"/>
            <a:ext cx="224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9B7"/>
              </a:buClr>
              <a:buSzPts val="950"/>
              <a:buFont typeface="Arial"/>
              <a:buNone/>
            </a:pPr>
            <a:r>
              <a:rPr b="1" i="0" lang="en" sz="950" u="none" cap="none" strike="noStrike">
                <a:solidFill>
                  <a:srgbClr val="00C9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FuboTV  ·  AMC+  ·  HGTV GO  ·  BET+  ·  Tennis Channel</a:t>
            </a:r>
            <a:endParaRPr b="1" i="0" sz="95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26"/>
          <p:cNvSpPr/>
          <p:nvPr/>
        </p:nvSpPr>
        <p:spPr>
          <a:xfrm>
            <a:off x="6321599" y="2236345"/>
            <a:ext cx="22404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C9B7"/>
              </a:buClr>
              <a:buSzPts val="950"/>
              <a:buFont typeface="Arial"/>
              <a:buNone/>
            </a:pPr>
            <a:r>
              <a:rPr b="1" i="0" lang="en" sz="950" u="none" cap="none" strike="noStrike">
                <a:solidFill>
                  <a:srgbClr val="00C9B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Sling  ·  Roku  ·   Whitespace Apps</a:t>
            </a:r>
            <a:endParaRPr b="1" i="0" sz="95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/>
        </p:nvSpPr>
        <p:spPr>
          <a:xfrm>
            <a:off x="305200" y="385925"/>
            <a:ext cx="650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Competitive Landscape Analysis</a:t>
            </a:r>
            <a:endParaRPr sz="2800">
              <a:solidFill>
                <a:srgbClr val="7CFBD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3" name="Google Shape;233;p27"/>
          <p:cNvSpPr/>
          <p:nvPr/>
        </p:nvSpPr>
        <p:spPr>
          <a:xfrm>
            <a:off x="359650" y="1349200"/>
            <a:ext cx="4125300" cy="18192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Sunglass Hut</a:t>
            </a:r>
            <a:r>
              <a:rPr b="1" lang="en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Market Position </a:t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Distribution &amp; Index</a:t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4" name="Google Shape;234;p27"/>
          <p:cNvSpPr txBox="1"/>
          <p:nvPr>
            <p:ph idx="1" type="body"/>
          </p:nvPr>
        </p:nvSpPr>
        <p:spPr>
          <a:xfrm>
            <a:off x="305200" y="817025"/>
            <a:ext cx="8387100" cy="27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Sunglass Hut vs Warby Parker, Quay, Goodr, Krewe, DIFF, Walmart, and Amazon</a:t>
            </a:r>
            <a:r>
              <a:rPr i="1"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— Share of Voice &amp; Strategic Positioning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5" name="Google Shape;235;p27"/>
          <p:cNvSpPr/>
          <p:nvPr/>
        </p:nvSpPr>
        <p:spPr>
          <a:xfrm>
            <a:off x="4567025" y="1349200"/>
            <a:ext cx="4125300" cy="18192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Niche App Dominance — Our Competitive Moat</a:t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50">
                <a:solidFill>
                  <a:srgbClr val="E8E8E8"/>
                </a:solidFill>
              </a:rPr>
              <a:t>PurePlay delivers near-total SOV ownership on premium niche apps where competitors have minimal presence. This proven niche dominance playbook expands into travel, wellness, lifestyle, and music environments for summer.</a:t>
            </a:r>
            <a:endParaRPr sz="950">
              <a:solidFill>
                <a:srgbClr val="E8E8E8"/>
              </a:solidFill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E8E8E8"/>
              </a:solidFill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50">
              <a:solidFill>
                <a:srgbClr val="E8E8E8"/>
              </a:solidFill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6" name="Google Shape;236;p27"/>
          <p:cNvSpPr/>
          <p:nvPr/>
        </p:nvSpPr>
        <p:spPr>
          <a:xfrm>
            <a:off x="395349" y="1917125"/>
            <a:ext cx="2240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DD670"/>
              </a:buClr>
              <a:buSzPts val="4800"/>
              <a:buFont typeface="Arial"/>
              <a:buNone/>
            </a:pPr>
            <a:r>
              <a:rPr b="1" lang="en" sz="48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14%</a:t>
            </a:r>
            <a:endParaRPr i="0" sz="4800" u="none" cap="none" strike="noStrike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27"/>
          <p:cNvSpPr/>
          <p:nvPr/>
        </p:nvSpPr>
        <p:spPr>
          <a:xfrm>
            <a:off x="1855849" y="2230293"/>
            <a:ext cx="2240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Average SOV across DMAs</a:t>
            </a:r>
            <a:endParaRPr i="0" sz="1100" u="none" cap="none" strike="noStrike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27"/>
          <p:cNvSpPr/>
          <p:nvPr/>
        </p:nvSpPr>
        <p:spPr>
          <a:xfrm>
            <a:off x="395350" y="2696391"/>
            <a:ext cx="4010100" cy="38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E8E8E8"/>
              </a:buClr>
              <a:buSzPts val="950"/>
              <a:buFont typeface="Arial"/>
              <a:buNone/>
            </a:pPr>
            <a:r>
              <a:rPr lang="en" sz="950">
                <a:solidFill>
                  <a:srgbClr val="E8E8E8"/>
                </a:solidFill>
              </a:rPr>
              <a:t>Competitive separation guaranteed from Warby Parker, Quay, Goodr, Krewe, DIFF, Walmart, and Amazon across all PurePlay inventory.</a:t>
            </a:r>
            <a:endParaRPr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9" name="Google Shape;239;p27"/>
          <p:cNvSpPr/>
          <p:nvPr/>
        </p:nvSpPr>
        <p:spPr>
          <a:xfrm>
            <a:off x="359650" y="3371725"/>
            <a:ext cx="8332500" cy="14340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500"/>
              </a:spcAft>
              <a:buNone/>
            </a:pPr>
            <a:r>
              <a:rPr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As the #1 retailer of Ray-Ban Meta and Oakley Meta, Sunglass Hut has a unique strategic advantage. PurePlay identifies overlap audiences — consumers actively interested in smart eyewear — and serves dynamic creative that positions Sunglass Hut as the destination retailer. Competitor interest becomes store traffic.</a:t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0" name="Google Shape;240;p27"/>
          <p:cNvSpPr/>
          <p:nvPr/>
        </p:nvSpPr>
        <p:spPr>
          <a:xfrm>
            <a:off x="359650" y="3361850"/>
            <a:ext cx="8332500" cy="431100"/>
          </a:xfrm>
          <a:prstGeom prst="roundRect">
            <a:avLst>
              <a:gd fmla="val 0" name="adj"/>
            </a:avLst>
          </a:prstGeom>
          <a:solidFill>
            <a:srgbClr val="7CFBD1"/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Ray-Ban Meta &amp; Oakley Meta - Overlap </a:t>
            </a:r>
            <a:r>
              <a:rPr b="1"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Opportunity</a:t>
            </a:r>
            <a:endParaRPr sz="900">
              <a:solidFill>
                <a:schemeClr val="dk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/>
          <p:nvPr/>
        </p:nvSpPr>
        <p:spPr>
          <a:xfrm>
            <a:off x="359650" y="1089350"/>
            <a:ext cx="4075500" cy="18153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Proven</a:t>
            </a:r>
            <a:r>
              <a:rPr b="1" lang="en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Market Winners</a:t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6" name="Google Shape;246;p28"/>
          <p:cNvSpPr txBox="1"/>
          <p:nvPr/>
        </p:nvSpPr>
        <p:spPr>
          <a:xfrm>
            <a:off x="305200" y="385925"/>
            <a:ext cx="792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Local Market Analysis — CPV-Optimized Strategy</a:t>
            </a:r>
            <a:endParaRPr sz="2800">
              <a:solidFill>
                <a:srgbClr val="7CFBD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7" name="Google Shape;247;p28"/>
          <p:cNvSpPr/>
          <p:nvPr/>
        </p:nvSpPr>
        <p:spPr>
          <a:xfrm>
            <a:off x="359650" y="3362225"/>
            <a:ext cx="8332800" cy="15240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2286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Publisher-Level Geo Optimization</a:t>
            </a:r>
            <a:endParaRPr b="1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Within each DMA, inventory allocation shifts dynamically toward the publishers and apps delivering the strongest CPV. 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DMA-level reallocation proved highly effective in prior campaigns — PurePlay’s Pulse Platform enables this optimization in real time across the 14-week summer flight. Cross-referenced against SGH’s 903-store footprint to ensure impression delivery maps to store proximity.</a:t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48" name="Google Shape;248;p28"/>
          <p:cNvGraphicFramePr/>
          <p:nvPr/>
        </p:nvGraphicFramePr>
        <p:xfrm>
          <a:off x="502338" y="150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1594625"/>
                <a:gridCol w="1062950"/>
                <a:gridCol w="1062950"/>
              </a:tblGrid>
              <a:tr h="2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lt1"/>
                          </a:solidFill>
                        </a:rPr>
                        <a:t>Market</a:t>
                      </a:r>
                      <a:endParaRPr b="1"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459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lt1"/>
                          </a:solidFill>
                        </a:rPr>
                        <a:t>Efficiency Gain</a:t>
                      </a:r>
                      <a:endParaRPr b="1"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459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lt1"/>
                          </a:solidFill>
                        </a:rPr>
                        <a:t>Action</a:t>
                      </a:r>
                      <a:endParaRPr b="1"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45910"/>
                      </a:srgbClr>
                    </a:solidFill>
                  </a:tcPr>
                </a:tc>
              </a:tr>
              <a:tr h="2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Dallas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28A745"/>
                          </a:solidFill>
                        </a:rPr>
                        <a:t>+13%</a:t>
                      </a:r>
                      <a:endParaRPr sz="900">
                        <a:solidFill>
                          <a:srgbClr val="28A745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Increase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</a:tr>
              <a:tr h="2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Tampa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459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28A745"/>
                          </a:solidFill>
                        </a:rPr>
                        <a:t>+85%</a:t>
                      </a:r>
                      <a:endParaRPr sz="900">
                        <a:solidFill>
                          <a:srgbClr val="28A745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459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Increase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45910"/>
                      </a:srgbClr>
                    </a:solidFill>
                  </a:tcPr>
                </a:tc>
              </a:tr>
              <a:tr h="2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Miami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28A745"/>
                          </a:solidFill>
                        </a:rPr>
                        <a:t>+32%</a:t>
                      </a:r>
                      <a:endParaRPr sz="900">
                        <a:solidFill>
                          <a:srgbClr val="28A745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20-22% SOV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49" name="Google Shape;249;p28"/>
          <p:cNvSpPr/>
          <p:nvPr/>
        </p:nvSpPr>
        <p:spPr>
          <a:xfrm>
            <a:off x="4616950" y="1089350"/>
            <a:ext cx="4075500" cy="18153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Underperforming – Reduce / Reallocate</a:t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50" name="Google Shape;250;p28"/>
          <p:cNvGraphicFramePr/>
          <p:nvPr/>
        </p:nvGraphicFramePr>
        <p:xfrm>
          <a:off x="4720613" y="1502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1594625"/>
                <a:gridCol w="1062950"/>
                <a:gridCol w="1062950"/>
              </a:tblGrid>
              <a:tr h="2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lt1"/>
                          </a:solidFill>
                        </a:rPr>
                        <a:t>Market</a:t>
                      </a:r>
                      <a:endParaRPr b="1"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459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lt1"/>
                          </a:solidFill>
                        </a:rPr>
                        <a:t>Efficiency Gain</a:t>
                      </a:r>
                      <a:endParaRPr b="1"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459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lt1"/>
                          </a:solidFill>
                        </a:rPr>
                        <a:t>Action</a:t>
                      </a:r>
                      <a:endParaRPr b="1"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45910"/>
                      </a:srgbClr>
                    </a:solidFill>
                  </a:tcPr>
                </a:tc>
              </a:tr>
              <a:tr h="2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Philadelphia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E06666"/>
                          </a:solidFill>
                        </a:rPr>
                        <a:t>-15</a:t>
                      </a:r>
                      <a:r>
                        <a:rPr lang="en" sz="900">
                          <a:solidFill>
                            <a:srgbClr val="E06666"/>
                          </a:solidFill>
                        </a:rPr>
                        <a:t>%</a:t>
                      </a:r>
                      <a:endParaRPr sz="900">
                        <a:solidFill>
                          <a:srgbClr val="E06666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Reduce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</a:tr>
              <a:tr h="2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Raleigh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459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E06666"/>
                          </a:solidFill>
                        </a:rPr>
                        <a:t>-44</a:t>
                      </a:r>
                      <a:r>
                        <a:rPr lang="en" sz="900">
                          <a:solidFill>
                            <a:srgbClr val="E06666"/>
                          </a:solidFill>
                        </a:rPr>
                        <a:t>%</a:t>
                      </a:r>
                      <a:endParaRPr sz="900">
                        <a:solidFill>
                          <a:srgbClr val="E06666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459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Reduce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00000">
                        <a:alpha val="45910"/>
                      </a:srgbClr>
                    </a:solidFill>
                  </a:tcPr>
                </a:tc>
              </a:tr>
              <a:tr h="2937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Las Vegas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E06666"/>
                          </a:solidFill>
                        </a:rPr>
                        <a:t>-47</a:t>
                      </a:r>
                      <a:r>
                        <a:rPr lang="en" sz="900">
                          <a:solidFill>
                            <a:srgbClr val="E06666"/>
                          </a:solidFill>
                        </a:rPr>
                        <a:t>%</a:t>
                      </a:r>
                      <a:endParaRPr sz="900">
                        <a:solidFill>
                          <a:srgbClr val="E06666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Reallocate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91425" anchor="ctr">
                    <a:lnL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7CFBD1">
                        <a:alpha val="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/>
          <p:nvPr/>
        </p:nvSpPr>
        <p:spPr>
          <a:xfrm>
            <a:off x="6778200" y="1982767"/>
            <a:ext cx="2071800" cy="2604000"/>
          </a:xfrm>
          <a:prstGeom prst="roundRect">
            <a:avLst>
              <a:gd fmla="val 3977" name="adj"/>
            </a:avLst>
          </a:prstGeom>
          <a:solidFill>
            <a:srgbClr val="434343">
              <a:alpha val="27669"/>
            </a:srgbClr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6" name="Google Shape;256;p29"/>
          <p:cNvSpPr/>
          <p:nvPr/>
        </p:nvSpPr>
        <p:spPr>
          <a:xfrm>
            <a:off x="4616800" y="1982752"/>
            <a:ext cx="2071800" cy="2604000"/>
          </a:xfrm>
          <a:prstGeom prst="roundRect">
            <a:avLst>
              <a:gd fmla="val 3977" name="adj"/>
            </a:avLst>
          </a:prstGeom>
          <a:solidFill>
            <a:srgbClr val="434343">
              <a:alpha val="27669"/>
            </a:srgbClr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57" name="Google Shape;257;p29"/>
          <p:cNvGraphicFramePr/>
          <p:nvPr/>
        </p:nvGraphicFramePr>
        <p:xfrm>
          <a:off x="383725" y="198278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3905350"/>
              </a:tblGrid>
              <a:tr h="2798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E8E8E8"/>
                          </a:solidFill>
                        </a:rPr>
                        <a:t>How PurePlay Uses It</a:t>
                      </a:r>
                      <a:endParaRPr sz="1600"/>
                    </a:p>
                  </a:txBody>
                  <a:tcPr marT="91425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70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E8E8E8"/>
                          </a:solidFill>
                        </a:rPr>
                        <a:t>Signal → Action</a:t>
                      </a:r>
                      <a:endParaRPr b="1" sz="900">
                        <a:solidFill>
                          <a:srgbClr val="E8E8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E8E8E8"/>
                          </a:solidFill>
                        </a:rPr>
                        <a:t>Verified foot traffic data enters PurePlay’s system as a live optimization input — not a post-campaign report. Every bid and creative decision is anchored to real in-store behavior.</a:t>
                      </a:r>
                      <a:endParaRPr/>
                    </a:p>
                  </a:txBody>
                  <a:tcPr marT="182875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58" name="Google Shape;258;p29"/>
          <p:cNvGraphicFramePr/>
          <p:nvPr/>
        </p:nvGraphicFramePr>
        <p:xfrm>
          <a:off x="6778200" y="198275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1035900"/>
                <a:gridCol w="1035900"/>
              </a:tblGrid>
              <a:tr h="876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3500">
                          <a:solidFill>
                            <a:srgbClr val="E8E8E8"/>
                          </a:solidFill>
                        </a:rPr>
                        <a:t>903</a:t>
                      </a:r>
                      <a:r>
                        <a:rPr b="1" lang="en" sz="2400">
                          <a:solidFill>
                            <a:srgbClr val="E8E8E8"/>
                          </a:solidFill>
                        </a:rPr>
                        <a:t>  </a:t>
                      </a:r>
                      <a:endParaRPr sz="29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E8E8E8"/>
                          </a:solidFill>
                        </a:rPr>
                        <a:t>US Store Locations</a:t>
                      </a:r>
                      <a:endParaRPr b="1" sz="800">
                        <a:solidFill>
                          <a:srgbClr val="E8E8E8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730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E8E8E8"/>
                          </a:solidFill>
                        </a:rPr>
                        <a:t>Geo-Intelligent Spend</a:t>
                      </a:r>
                      <a:endParaRPr b="1" sz="900">
                        <a:solidFill>
                          <a:srgbClr val="E8E8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E8E8E8"/>
                          </a:solidFill>
                        </a:rPr>
                        <a:t>PurePlay’s Pulse AI layers store proximity into both creative and bid strategy — concentrating spend where Sunglass Hut can convert intent into a real in-store visit.</a:t>
                      </a:r>
                      <a:endParaRPr sz="900">
                        <a:solidFill>
                          <a:srgbClr val="E8E8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E8E8E8"/>
                        </a:solidFill>
                      </a:endParaRPr>
                    </a:p>
                  </a:txBody>
                  <a:tcPr marT="18287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259" name="Google Shape;259;p29"/>
          <p:cNvGraphicFramePr/>
          <p:nvPr/>
        </p:nvGraphicFramePr>
        <p:xfrm>
          <a:off x="4616800" y="19827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1119250"/>
                <a:gridCol w="928750"/>
              </a:tblGrid>
              <a:tr h="8767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3500">
                          <a:solidFill>
                            <a:srgbClr val="E8E8E8"/>
                          </a:solidFill>
                        </a:rPr>
                        <a:t>17%  </a:t>
                      </a:r>
                      <a:endParaRPr b="1" sz="3500">
                        <a:solidFill>
                          <a:srgbClr val="E8E8E8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E8E8E8"/>
                          </a:solidFill>
                        </a:rPr>
                        <a:t>above foot traffic</a:t>
                      </a:r>
                      <a:endParaRPr b="1" sz="800">
                        <a:solidFill>
                          <a:srgbClr val="E8E8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solidFill>
                            <a:srgbClr val="E8E8E8"/>
                          </a:solidFill>
                        </a:rPr>
                        <a:t>benchmarks</a:t>
                      </a:r>
                      <a:endParaRPr b="1" sz="800">
                        <a:solidFill>
                          <a:srgbClr val="E8E8E8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7300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E8E8E8"/>
                          </a:solidFill>
                        </a:rPr>
                        <a:t>Sunglass Hut Proof Point</a:t>
                      </a:r>
                      <a:endParaRPr b="1" sz="900">
                        <a:solidFill>
                          <a:srgbClr val="E8E8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E8E8E8"/>
                          </a:solidFill>
                        </a:rPr>
                        <a:t>Achieved by applying Cuebiq visitation feedback to dynamically adjust creative weighting and bid logic — not from Cuebiq measurement alone. The signal told us what worked. PurePlay acted on it in real time.</a:t>
                      </a:r>
                      <a:endParaRPr sz="900">
                        <a:solidFill>
                          <a:srgbClr val="E8E8E8"/>
                        </a:solidFill>
                      </a:endParaRPr>
                    </a:p>
                  </a:txBody>
                  <a:tcPr marT="18287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sp>
        <p:nvSpPr>
          <p:cNvPr id="260" name="Google Shape;260;p29"/>
          <p:cNvSpPr txBox="1"/>
          <p:nvPr>
            <p:ph type="title"/>
          </p:nvPr>
        </p:nvSpPr>
        <p:spPr>
          <a:xfrm>
            <a:off x="282825" y="401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PurePlay x Cuebiq Partnership </a:t>
            </a:r>
            <a:endParaRPr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1" name="Google Shape;261;p29"/>
          <p:cNvSpPr txBox="1"/>
          <p:nvPr/>
        </p:nvSpPr>
        <p:spPr>
          <a:xfrm>
            <a:off x="404825" y="902950"/>
            <a:ext cx="84453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PurePlay uses Cuebiq’s verified foot traffic data as a live feedback signal — not just a measurement tool. </a:t>
            </a:r>
            <a:endParaRPr i="1"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By layering store visitation data with multimodal creative intelligence and competitive share-of-voice, PurePlay dynamically influences bid logic and creative weighting in real time. The result is incremental CPV efficiency that standard measurement integrations alone cannot deliver.</a:t>
            </a:r>
            <a:endParaRPr i="1" sz="10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62" name="Google Shape;262;p29"/>
          <p:cNvGraphicFramePr/>
          <p:nvPr/>
        </p:nvGraphicFramePr>
        <p:xfrm>
          <a:off x="383725" y="34208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3905350"/>
              </a:tblGrid>
              <a:tr h="3411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rgbClr val="E8E8E8"/>
                          </a:solidFill>
                        </a:rPr>
                        <a:t>The Layering Advantage</a:t>
                      </a:r>
                      <a:endParaRPr b="1" sz="1100">
                        <a:solidFill>
                          <a:srgbClr val="E8E8E8"/>
                        </a:solidFill>
                      </a:endParaRPr>
                    </a:p>
                  </a:txBody>
                  <a:tcPr marT="91425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85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rgbClr val="E8E8E8"/>
                          </a:solidFill>
                        </a:rPr>
                        <a:t>Creative Intelligence Loop</a:t>
                      </a:r>
                      <a:endParaRPr b="1" sz="900">
                        <a:solidFill>
                          <a:srgbClr val="E8E8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solidFill>
                          <a:srgbClr val="E8E8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E8E8E8"/>
                          </a:solidFill>
                        </a:rPr>
                        <a:t>As visitation patterns shift, PurePlay recalibrates creative weighting in real time — surfacing the formats and messages driving the highest-quality store visits at the lowest CPV.</a:t>
                      </a:r>
                      <a:endParaRPr/>
                    </a:p>
                  </a:txBody>
                  <a:tcPr marT="182875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0"/>
          <p:cNvSpPr/>
          <p:nvPr/>
        </p:nvSpPr>
        <p:spPr>
          <a:xfrm>
            <a:off x="4986736" y="539250"/>
            <a:ext cx="3816900" cy="2032500"/>
          </a:xfrm>
          <a:prstGeom prst="roundRect">
            <a:avLst>
              <a:gd fmla="val 0" name="adj"/>
            </a:avLst>
          </a:prstGeom>
          <a:solidFill>
            <a:srgbClr val="434343">
              <a:alpha val="27669"/>
            </a:srgbClr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8" name="Google Shape;268;p30"/>
          <p:cNvSpPr txBox="1"/>
          <p:nvPr>
            <p:ph type="title"/>
          </p:nvPr>
        </p:nvSpPr>
        <p:spPr>
          <a:xfrm>
            <a:off x="311700" y="539250"/>
            <a:ext cx="8520600" cy="10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Pureplay x Cuebiq</a:t>
            </a:r>
            <a:endParaRPr sz="3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Partnership</a:t>
            </a:r>
            <a:endParaRPr sz="3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9" name="Google Shape;269;p30"/>
          <p:cNvSpPr txBox="1"/>
          <p:nvPr/>
        </p:nvSpPr>
        <p:spPr>
          <a:xfrm>
            <a:off x="311700" y="1764275"/>
            <a:ext cx="35535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Cuebiq's</a:t>
            </a:r>
            <a:r>
              <a:rPr lang="en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foot traffic and purchase intelligence becomes a live optimization signal — dynamically adjusting bids and creative weighting to drive incremental CPV efficiency.</a:t>
            </a:r>
            <a:endParaRPr sz="1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270" name="Google Shape;270;p30"/>
          <p:cNvGraphicFramePr/>
          <p:nvPr/>
        </p:nvGraphicFramePr>
        <p:xfrm>
          <a:off x="4986725" y="641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3816900"/>
              </a:tblGrid>
              <a:tr h="34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8E8E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Cuebiq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182875" marL="18287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7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E8E8E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Device-level foot traffic attribution that goes beyond measurement. </a:t>
                      </a:r>
                      <a:endParaRPr b="1" sz="1000">
                        <a:solidFill>
                          <a:srgbClr val="E8E8E8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E8E8E8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E8E8E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PurePlay feeds Cuebiq visitation signals back into the optimization engine – dynamically adjusting bids and creative weighting to drive incremental CPV efficiency.</a:t>
                      </a:r>
                      <a:endParaRPr sz="1000">
                        <a:solidFill>
                          <a:srgbClr val="E8E8E8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182875" marB="91425" marR="182875" marL="1828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71" name="Google Shape;271;p30"/>
          <p:cNvSpPr/>
          <p:nvPr/>
        </p:nvSpPr>
        <p:spPr>
          <a:xfrm>
            <a:off x="4986736" y="2757475"/>
            <a:ext cx="3816900" cy="2032500"/>
          </a:xfrm>
          <a:prstGeom prst="roundRect">
            <a:avLst>
              <a:gd fmla="val 0" name="adj"/>
            </a:avLst>
          </a:prstGeom>
          <a:solidFill>
            <a:srgbClr val="434343">
              <a:alpha val="27669"/>
            </a:srgbClr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272" name="Google Shape;272;p30"/>
          <p:cNvGraphicFramePr/>
          <p:nvPr/>
        </p:nvGraphicFramePr>
        <p:xfrm>
          <a:off x="4986725" y="2859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3816900"/>
              </a:tblGrid>
              <a:tr h="34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rgbClr val="E8E8E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Affinity </a:t>
                      </a:r>
                      <a:r>
                        <a:rPr b="1" i="1" lang="en" sz="900">
                          <a:solidFill>
                            <a:srgbClr val="E8E8E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via Cuebiq</a:t>
                      </a:r>
                      <a:endParaRPr i="1" sz="9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182875" marL="18287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5786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E8E8E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Purchase-based intelligence.</a:t>
                      </a:r>
                      <a:endParaRPr b="1" sz="1000">
                        <a:solidFill>
                          <a:srgbClr val="E8E8E8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>
                        <a:solidFill>
                          <a:srgbClr val="E8E8E8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E8E8E8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Transaction data enriches audience construction and validates sales lift—connecting media exposure to what actually happens at the register.</a:t>
                      </a:r>
                      <a:endParaRPr sz="1000">
                        <a:solidFill>
                          <a:srgbClr val="E8E8E8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182875" marB="91425" marR="182875" marL="18287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7CFBD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Adobe Audience Finder | Cuebiq, Inc." id="273" name="Google Shape;273;p30"/>
          <p:cNvPicPr preferRelativeResize="0"/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311700" y="4558660"/>
            <a:ext cx="937025" cy="23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 title="pexels-tahaasamett-7781900.jpg"/>
          <p:cNvPicPr preferRelativeResize="0"/>
          <p:nvPr/>
        </p:nvPicPr>
        <p:blipFill rotWithShape="1">
          <a:blip r:embed="rId3">
            <a:alphaModFix/>
          </a:blip>
          <a:srcRect b="5949" l="-100305" r="9901" t="22725"/>
          <a:stretch/>
        </p:blipFill>
        <p:spPr>
          <a:xfrm>
            <a:off x="-7712" y="-14012"/>
            <a:ext cx="915172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/>
          <p:nvPr/>
        </p:nvSpPr>
        <p:spPr>
          <a:xfrm>
            <a:off x="-3850" y="0"/>
            <a:ext cx="9144000" cy="5143500"/>
          </a:xfrm>
          <a:prstGeom prst="rect">
            <a:avLst/>
          </a:prstGeom>
          <a:solidFill>
            <a:srgbClr val="000000">
              <a:alpha val="459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/>
          <p:nvPr/>
        </p:nvSpPr>
        <p:spPr>
          <a:xfrm>
            <a:off x="-7749" y="-13950"/>
            <a:ext cx="9151800" cy="5171400"/>
          </a:xfrm>
          <a:prstGeom prst="rect">
            <a:avLst/>
          </a:prstGeom>
          <a:gradFill>
            <a:gsLst>
              <a:gs pos="0">
                <a:schemeClr val="dk1">
                  <a:alpha val="45910"/>
                </a:schemeClr>
              </a:gs>
              <a:gs pos="30000">
                <a:srgbClr val="000000">
                  <a:alpha val="45910"/>
                </a:srgbClr>
              </a:gs>
              <a:gs pos="48000">
                <a:schemeClr val="dk1">
                  <a:alpha val="45910"/>
                </a:schemeClr>
              </a:gs>
              <a:gs pos="100000">
                <a:srgbClr val="FFFFFF">
                  <a:alpha val="0"/>
                  <a:alpha val="4591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5"/>
          <p:cNvSpPr txBox="1"/>
          <p:nvPr/>
        </p:nvSpPr>
        <p:spPr>
          <a:xfrm>
            <a:off x="1233250" y="1759375"/>
            <a:ext cx="6050100" cy="27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Your strategy starts here. </a:t>
            </a:r>
            <a:endParaRPr b="1"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The Pulse Playbook </a:t>
            </a:r>
            <a:r>
              <a:rPr lang="en" sz="13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is the only system that unifies creative, audience, and media — now directly connected to the proposal.</a:t>
            </a:r>
            <a:endParaRPr sz="13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It decodes your creative, benchmarks it against the market, and pinpoints the audiences and placements that fit your brand’s DNA driven by creative signals, not assumptions.</a:t>
            </a:r>
            <a:endParaRPr sz="13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8E8E8"/>
              </a:buClr>
              <a:buSzPts val="1300"/>
              <a:buFont typeface="Arial"/>
              <a:buNone/>
            </a:pPr>
            <a:r>
              <a:rPr lang="en" sz="1300">
                <a:solidFill>
                  <a:srgbClr val="E8E8E8"/>
                </a:solidFill>
              </a:rPr>
              <a:t>Built on proven holiday campaign learnings and optimized for summer behavior — travel, festivals, outdoor culture, and the moments that define the season.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446250" y="362075"/>
            <a:ext cx="7478100" cy="15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Pulse Playbook</a:t>
            </a:r>
            <a:endParaRPr sz="3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 </a:t>
            </a:r>
            <a:r>
              <a:rPr lang="en" sz="3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Sunglass Hut</a:t>
            </a:r>
            <a:endParaRPr sz="3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73" name="Google Shape;73;p15"/>
          <p:cNvCxnSpPr/>
          <p:nvPr/>
        </p:nvCxnSpPr>
        <p:spPr>
          <a:xfrm>
            <a:off x="1087250" y="1684575"/>
            <a:ext cx="0" cy="2825100"/>
          </a:xfrm>
          <a:prstGeom prst="straightConnector1">
            <a:avLst/>
          </a:prstGeom>
          <a:noFill/>
          <a:ln cap="flat" cmpd="sng" w="9525">
            <a:solidFill>
              <a:srgbClr val="7CFBD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/>
          <p:nvPr/>
        </p:nvSpPr>
        <p:spPr>
          <a:xfrm>
            <a:off x="325875" y="855875"/>
            <a:ext cx="8536500" cy="1940100"/>
          </a:xfrm>
          <a:prstGeom prst="roundRect">
            <a:avLst>
              <a:gd fmla="val 1112" name="adj"/>
            </a:avLst>
          </a:prstGeom>
          <a:solidFill>
            <a:srgbClr val="434343">
              <a:alpha val="27669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9" name="Google Shape;79;p16"/>
          <p:cNvGraphicFramePr/>
          <p:nvPr/>
        </p:nvGraphicFramePr>
        <p:xfrm>
          <a:off x="6453800" y="9902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730250"/>
                <a:gridCol w="1636450"/>
              </a:tblGrid>
              <a:tr h="318775">
                <a:tc grid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Campaign Details</a:t>
                      </a:r>
                      <a:endParaRPr b="1" sz="12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0" marB="0" marR="91425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68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Launch Date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Summer 2026 (14 Weeks)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589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Screens</a:t>
                      </a:r>
                      <a:endParaRPr sz="8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CTV, OLV</a:t>
                      </a:r>
                      <a:endParaRPr>
                        <a:solidFill>
                          <a:schemeClr val="lt1"/>
                        </a:solidFill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8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KPIs</a:t>
                      </a:r>
                      <a:endParaRPr sz="8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CPV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8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Sports Cap</a:t>
                      </a:r>
                      <a:endParaRPr sz="8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&lt; 35% of total delivery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8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Freq Cap</a:t>
                      </a:r>
                      <a:endParaRPr sz="8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8-10 per users per month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8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Brand Safety</a:t>
                      </a:r>
                      <a:endParaRPr sz="8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0" marB="0" marR="0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IAS 93% / 75% view / &lt;2% IVT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0" marB="0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0" name="Google Shape;80;p16"/>
          <p:cNvSpPr txBox="1"/>
          <p:nvPr/>
        </p:nvSpPr>
        <p:spPr>
          <a:xfrm>
            <a:off x="342200" y="299425"/>
            <a:ext cx="5781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PurePlay x Sunglass Hut</a:t>
            </a:r>
            <a:endParaRPr sz="2200">
              <a:solidFill>
                <a:srgbClr val="7CFBD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pSp>
        <p:nvGrpSpPr>
          <p:cNvPr id="81" name="Google Shape;81;p16"/>
          <p:cNvGrpSpPr/>
          <p:nvPr/>
        </p:nvGrpSpPr>
        <p:grpSpPr>
          <a:xfrm>
            <a:off x="2093267" y="2934350"/>
            <a:ext cx="1680900" cy="1726800"/>
            <a:chOff x="2116812" y="3013725"/>
            <a:chExt cx="1680900" cy="1726800"/>
          </a:xfrm>
        </p:grpSpPr>
        <p:sp>
          <p:nvSpPr>
            <p:cNvPr id="82" name="Google Shape;82;p16"/>
            <p:cNvSpPr/>
            <p:nvPr/>
          </p:nvSpPr>
          <p:spPr>
            <a:xfrm>
              <a:off x="2116812" y="3013725"/>
              <a:ext cx="1680900" cy="1726800"/>
            </a:xfrm>
            <a:prstGeom prst="roundRect">
              <a:avLst>
                <a:gd fmla="val 0" name="adj"/>
              </a:avLst>
            </a:prstGeom>
            <a:solidFill>
              <a:srgbClr val="434343">
                <a:alpha val="55970"/>
              </a:srgbClr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3" name="Google Shape;83;p16"/>
            <p:cNvSpPr txBox="1"/>
            <p:nvPr/>
          </p:nvSpPr>
          <p:spPr>
            <a:xfrm>
              <a:off x="2224214" y="3074516"/>
              <a:ext cx="1480800" cy="121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Inventory</a:t>
              </a:r>
              <a:endPara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-142240" lvl="0" marL="182880" rtl="0" algn="l">
                <a:lnSpc>
                  <a:spcPct val="125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Helvetica Neue"/>
                <a:buChar char="●"/>
              </a:pPr>
              <a:r>
                <a:rPr lang="en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Ultra-Premium</a:t>
              </a:r>
              <a:endParaRPr sz="1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  <a:p>
              <a:pPr indent="-142240" lvl="0" marL="182880" marR="0" rtl="0" algn="l">
                <a:lnSpc>
                  <a:spcPct val="125000"/>
                </a:lnSpc>
                <a:spcBef>
                  <a:spcPts val="250"/>
                </a:spcBef>
                <a:spcAft>
                  <a:spcPts val="0"/>
                </a:spcAft>
                <a:buClr>
                  <a:schemeClr val="lt1"/>
                </a:buClr>
                <a:buSzPts val="800"/>
                <a:buFont typeface="Helvetica Neue"/>
                <a:buChar char="●"/>
              </a:pPr>
              <a:r>
                <a:rPr lang="en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Premium Core</a:t>
              </a:r>
              <a:endParaRPr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-142240" lvl="0" marL="182880" marR="0" rtl="0" algn="l">
                <a:lnSpc>
                  <a:spcPct val="125000"/>
                </a:lnSpc>
                <a:spcBef>
                  <a:spcPts val="250"/>
                </a:spcBef>
                <a:spcAft>
                  <a:spcPts val="250"/>
                </a:spcAft>
                <a:buClr>
                  <a:schemeClr val="lt1"/>
                </a:buClr>
                <a:buSzPts val="800"/>
                <a:buFont typeface="Helvetica Neue"/>
                <a:buChar char="●"/>
              </a:pPr>
              <a:r>
                <a:rPr lang="en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Premium Niche </a:t>
              </a:r>
              <a:endParaRPr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aphicFrame>
        <p:nvGraphicFramePr>
          <p:cNvPr id="84" name="Google Shape;84;p16"/>
          <p:cNvGraphicFramePr/>
          <p:nvPr/>
        </p:nvGraphicFramePr>
        <p:xfrm>
          <a:off x="528100" y="9902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5595100"/>
              </a:tblGrid>
              <a:tr h="2631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Overview</a:t>
                      </a:r>
                      <a:endParaRPr b="1" sz="12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0" marB="0" marR="91425" marL="0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120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br>
                        <a:rPr lang="en" sz="900">
                          <a:solidFill>
                            <a:schemeClr val="lt1"/>
                          </a:solidFill>
                        </a:rPr>
                      </a:br>
                      <a:r>
                        <a:rPr lang="en" sz="900">
                          <a:solidFill>
                            <a:schemeClr val="lt1"/>
                          </a:solidFill>
                        </a:rPr>
                        <a:t>PurePlay helps Sunglass Hut unify creative, audience, and media strategy to drive smarter reach, stronger resonance, and measurable growth.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</a:rPr>
                        <a:t>With the PurePlay Pulse Platform, we uncover where Sunglass Hut connects most — reaching audiences actively seeking their next pair of shades for summer. By refining audience strategy and media mix around Sunglass Hut's style-driven creative strengths, PurePlay drives stronger brand affinity and measurable growth in store visits and sales.</a:t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900">
                        <a:solidFill>
                          <a:schemeClr val="lt1"/>
                        </a:solidFill>
                      </a:endParaRPr>
                    </a:p>
                  </a:txBody>
                  <a:tcPr marT="0" marB="0" marR="91425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pSp>
        <p:nvGrpSpPr>
          <p:cNvPr id="85" name="Google Shape;85;p16"/>
          <p:cNvGrpSpPr/>
          <p:nvPr/>
        </p:nvGrpSpPr>
        <p:grpSpPr>
          <a:xfrm>
            <a:off x="342200" y="2934350"/>
            <a:ext cx="1680900" cy="1727400"/>
            <a:chOff x="356975" y="3013725"/>
            <a:chExt cx="1680900" cy="1727400"/>
          </a:xfrm>
        </p:grpSpPr>
        <p:sp>
          <p:nvSpPr>
            <p:cNvPr id="86" name="Google Shape;86;p16"/>
            <p:cNvSpPr/>
            <p:nvPr/>
          </p:nvSpPr>
          <p:spPr>
            <a:xfrm>
              <a:off x="356975" y="3013725"/>
              <a:ext cx="1680900" cy="1727400"/>
            </a:xfrm>
            <a:prstGeom prst="roundRect">
              <a:avLst>
                <a:gd fmla="val 0" name="adj"/>
              </a:avLst>
            </a:prstGeom>
            <a:solidFill>
              <a:srgbClr val="434343">
                <a:alpha val="55970"/>
              </a:srgbClr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87" name="Google Shape;87;p16"/>
            <p:cNvSpPr txBox="1"/>
            <p:nvPr/>
          </p:nvSpPr>
          <p:spPr>
            <a:xfrm>
              <a:off x="485770" y="3075332"/>
              <a:ext cx="1486800" cy="13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Audiences</a:t>
              </a:r>
              <a:endParaRPr b="1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lnSpc>
                  <a:spcPct val="16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E8E8E8"/>
                </a:buClr>
                <a:buSzPts val="900"/>
                <a:buFont typeface="Arial"/>
                <a:buNone/>
              </a:pPr>
              <a:r>
                <a:rPr b="1" lang="en" sz="800">
                  <a:solidFill>
                    <a:srgbClr val="E8E8E8"/>
                  </a:solidFill>
                </a:rPr>
                <a:t>Primary: </a:t>
              </a:r>
              <a:endParaRPr b="1" sz="800">
                <a:solidFill>
                  <a:srgbClr val="E8E8E8"/>
                </a:solidFill>
              </a:endParaRPr>
            </a:p>
            <a:p>
              <a:pPr indent="0" lvl="0" marL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E8E8"/>
                </a:buClr>
                <a:buSzPts val="900"/>
                <a:buFont typeface="Arial"/>
                <a:buNone/>
              </a:pPr>
              <a:r>
                <a:rPr lang="en" sz="800">
                  <a:solidFill>
                    <a:srgbClr val="E8E8E8"/>
                  </a:solidFill>
                </a:rPr>
                <a:t>A 25-54, HHI $50K+</a:t>
              </a:r>
              <a:endParaRPr sz="800">
                <a:solidFill>
                  <a:srgbClr val="E8E8E8"/>
                </a:solidFill>
              </a:endParaRPr>
            </a:p>
            <a:p>
              <a:pPr indent="0" lvl="0" marL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E8E8"/>
                </a:buClr>
                <a:buSzPts val="900"/>
                <a:buFont typeface="Arial"/>
                <a:buNone/>
              </a:pPr>
              <a:r>
                <a:rPr b="1" lang="en" sz="800">
                  <a:solidFill>
                    <a:srgbClr val="E8E8E8"/>
                  </a:solidFill>
                </a:rPr>
                <a:t>Secondary/Test:</a:t>
              </a:r>
              <a:endParaRPr b="1" sz="800">
                <a:solidFill>
                  <a:srgbClr val="E8E8E8"/>
                </a:solidFill>
              </a:endParaRPr>
            </a:p>
            <a:p>
              <a:pPr indent="0" lvl="0" marL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E8E8"/>
                </a:buClr>
                <a:buSzPts val="900"/>
                <a:buFont typeface="Arial"/>
                <a:buNone/>
              </a:pPr>
              <a:r>
                <a:rPr lang="en" sz="800">
                  <a:solidFill>
                    <a:srgbClr val="E8E8E8"/>
                  </a:solidFill>
                </a:rPr>
                <a:t>Adults 18–34 (Primary)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E8E8"/>
                </a:buClr>
                <a:buSzPts val="900"/>
                <a:buFont typeface="Arial"/>
                <a:buNone/>
              </a:pPr>
              <a:r>
                <a:rPr lang="en" sz="800">
                  <a:solidFill>
                    <a:srgbClr val="E8E8E8"/>
                  </a:solidFill>
                </a:rPr>
                <a:t>Experience Seekers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E8E8"/>
                </a:buClr>
                <a:buSzPts val="900"/>
                <a:buFont typeface="Arial"/>
                <a:buNone/>
              </a:pPr>
              <a:r>
                <a:rPr lang="en" sz="800">
                  <a:solidFill>
                    <a:srgbClr val="E8E8E8"/>
                  </a:solidFill>
                </a:rPr>
                <a:t>Style-Conscious Individuals</a:t>
              </a:r>
              <a:endParaRPr sz="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E8E8"/>
                </a:buClr>
                <a:buSzPts val="900"/>
                <a:buFont typeface="Arial"/>
                <a:buNone/>
              </a:pPr>
              <a:r>
                <a:rPr lang="en" sz="800">
                  <a:solidFill>
                    <a:srgbClr val="E8E8E8"/>
                  </a:solidFill>
                </a:rPr>
                <a:t>Credit Card / Purchase Data</a:t>
              </a:r>
              <a:endParaRPr sz="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250"/>
                </a:spcBef>
                <a:spcAft>
                  <a:spcPts val="250"/>
                </a:spcAft>
                <a:buNone/>
              </a:pPr>
              <a:r>
                <a:t/>
              </a:r>
              <a:endParaRPr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88" name="Google Shape;88;p16"/>
          <p:cNvGrpSpPr/>
          <p:nvPr/>
        </p:nvGrpSpPr>
        <p:grpSpPr>
          <a:xfrm>
            <a:off x="3844333" y="2934350"/>
            <a:ext cx="2366700" cy="1726800"/>
            <a:chOff x="3876650" y="3013725"/>
            <a:chExt cx="2366700" cy="1726800"/>
          </a:xfrm>
        </p:grpSpPr>
        <p:sp>
          <p:nvSpPr>
            <p:cNvPr id="89" name="Google Shape;89;p16"/>
            <p:cNvSpPr/>
            <p:nvPr/>
          </p:nvSpPr>
          <p:spPr>
            <a:xfrm>
              <a:off x="3876650" y="3013725"/>
              <a:ext cx="2366700" cy="1726800"/>
            </a:xfrm>
            <a:prstGeom prst="roundRect">
              <a:avLst>
                <a:gd fmla="val 0" name="adj"/>
              </a:avLst>
            </a:prstGeom>
            <a:solidFill>
              <a:srgbClr val="434343">
                <a:alpha val="55970"/>
              </a:srgbClr>
            </a:solidFill>
            <a:ln cap="flat" cmpd="sng" w="9525">
              <a:solidFill>
                <a:srgbClr val="7CFBD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7CFBD1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0" name="Google Shape;90;p16"/>
            <p:cNvSpPr txBox="1"/>
            <p:nvPr/>
          </p:nvSpPr>
          <p:spPr>
            <a:xfrm>
              <a:off x="3941950" y="3110575"/>
              <a:ext cx="2203200" cy="99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PurePilot Activation Solution</a:t>
              </a:r>
              <a:endParaRPr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E8E8E8"/>
                </a:buClr>
                <a:buSzPts val="850"/>
                <a:buFont typeface="Arial"/>
                <a:buNone/>
              </a:pPr>
              <a:r>
                <a:rPr lang="en" sz="750">
                  <a:solidFill>
                    <a:schemeClr val="lt1"/>
                  </a:solidFill>
                </a:rPr>
                <a:t>Cuebiq Foot Traffic Attribution (required)</a:t>
              </a:r>
              <a:endParaRPr sz="7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E8E8"/>
                </a:buClr>
                <a:buSzPts val="850"/>
                <a:buFont typeface="Arial"/>
                <a:buNone/>
              </a:pPr>
              <a:r>
                <a:rPr lang="en" sz="750">
                  <a:solidFill>
                    <a:schemeClr val="lt1"/>
                  </a:solidFill>
                </a:rPr>
                <a:t>Brand Lift Study (added value)</a:t>
              </a:r>
              <a:endParaRPr sz="7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8E8E8"/>
                </a:buClr>
                <a:buSzPts val="850"/>
                <a:buFont typeface="Arial"/>
                <a:buNone/>
              </a:pPr>
              <a:r>
                <a:rPr lang="en" sz="750">
                  <a:solidFill>
                    <a:schemeClr val="lt1"/>
                  </a:solidFill>
                </a:rPr>
                <a:t>Weekly EDU reporting every Monday EOD</a:t>
              </a:r>
              <a:endParaRPr sz="7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C9B7"/>
                </a:buClr>
                <a:buSzPts val="900"/>
                <a:buFont typeface="Arial"/>
                <a:buNone/>
              </a:pPr>
              <a:r>
                <a:rPr b="1" lang="en" sz="800">
                  <a:solidFill>
                    <a:srgbClr val="00C9B7"/>
                  </a:solidFill>
                </a:rPr>
                <a:t>Memorial Day · July 4th · World Cup · Back-to-School</a:t>
              </a:r>
              <a:endParaRPr sz="7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91" name="Google Shape;91;p16"/>
          <p:cNvGrpSpPr/>
          <p:nvPr/>
        </p:nvGrpSpPr>
        <p:grpSpPr>
          <a:xfrm>
            <a:off x="6281200" y="2934350"/>
            <a:ext cx="2695250" cy="1727400"/>
            <a:chOff x="6295975" y="3013725"/>
            <a:chExt cx="2695250" cy="1727400"/>
          </a:xfrm>
        </p:grpSpPr>
        <p:sp>
          <p:nvSpPr>
            <p:cNvPr id="92" name="Google Shape;92;p16"/>
            <p:cNvSpPr/>
            <p:nvPr/>
          </p:nvSpPr>
          <p:spPr>
            <a:xfrm>
              <a:off x="6295975" y="3013725"/>
              <a:ext cx="2566500" cy="1727400"/>
            </a:xfrm>
            <a:prstGeom prst="roundRect">
              <a:avLst>
                <a:gd fmla="val 0" name="adj"/>
              </a:avLst>
            </a:prstGeom>
            <a:solidFill>
              <a:srgbClr val="434343">
                <a:alpha val="55970"/>
              </a:srgbClr>
            </a:solidFill>
            <a:ln cap="flat" cmpd="sng" w="9525">
              <a:solidFill>
                <a:srgbClr val="7CFBD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7CFBD1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93" name="Google Shape;93;p16"/>
            <p:cNvSpPr txBox="1"/>
            <p:nvPr/>
          </p:nvSpPr>
          <p:spPr>
            <a:xfrm>
              <a:off x="6380625" y="3111400"/>
              <a:ext cx="2610600" cy="136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0" spcFirstLastPara="1" rIns="91425" wrap="square" tIns="0">
              <a:no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Dynamic Creative Activation</a:t>
              </a:r>
              <a:endParaRPr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50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Store location overlays (nearest stor</a:t>
              </a:r>
              <a:r>
                <a:rPr lang="en" sz="750">
                  <a:solidFill>
                    <a:schemeClr val="lt1"/>
                  </a:solidFill>
                </a:rPr>
                <a:t>e + distance)</a:t>
              </a:r>
              <a:endParaRPr sz="75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chemeClr val="lt1"/>
                  </a:solidFill>
                </a:rPr>
                <a:t>Tech + Sports → Oakley Meta  |  Tech + Fashion → Ray-Ban Meta</a:t>
              </a:r>
              <a:endParaRPr sz="75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chemeClr val="lt1"/>
                  </a:solidFill>
                </a:rPr>
                <a:t>Fashion / Music → Designer Eyewear</a:t>
              </a:r>
              <a:endParaRPr sz="750">
                <a:solidFill>
                  <a:schemeClr val="lt1"/>
                </a:solidFill>
              </a:endParaRPr>
            </a:p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50">
                  <a:solidFill>
                    <a:schemeClr val="lt1"/>
                  </a:solidFill>
                </a:rPr>
                <a:t>World Cup → World Cup Moment Cre</a:t>
              </a:r>
              <a:r>
                <a:rPr lang="en" sz="80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ative</a:t>
              </a:r>
              <a:endParaRPr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500"/>
                </a:spcAft>
                <a:buNone/>
              </a:pPr>
              <a:r>
                <a:t/>
              </a:r>
              <a:endParaRPr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/>
        </p:nvSpPr>
        <p:spPr>
          <a:xfrm>
            <a:off x="342200" y="225550"/>
            <a:ext cx="5520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PurePlay Media Plan</a:t>
            </a:r>
            <a:endParaRPr sz="22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99" name="Google Shape;99;p17"/>
          <p:cNvGraphicFramePr/>
          <p:nvPr/>
        </p:nvGraphicFramePr>
        <p:xfrm>
          <a:off x="342200" y="638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1391675"/>
                <a:gridCol w="2410800"/>
                <a:gridCol w="2410800"/>
                <a:gridCol w="2410800"/>
              </a:tblGrid>
              <a:tr h="547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7CFBD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Tier 1 - Dominate ($750K)</a:t>
                      </a:r>
                      <a:endParaRPr b="1" sz="1200">
                        <a:solidFill>
                          <a:srgbClr val="7CFBD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900">
                          <a:solidFill>
                            <a:srgbClr val="7CFBD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Premium 4-Screen Video</a:t>
                      </a:r>
                      <a:endParaRPr i="1" sz="900">
                        <a:solidFill>
                          <a:srgbClr val="7CFBD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D9D4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Tier 2 - Amplify ($600K)</a:t>
                      </a:r>
                      <a:endParaRPr b="1" sz="1200">
                        <a:solidFill>
                          <a:srgbClr val="00D9D4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900">
                          <a:solidFill>
                            <a:srgbClr val="00D9D4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Premium 4-Screen Video</a:t>
                      </a:r>
                      <a:endParaRPr b="1" sz="1100">
                        <a:solidFill>
                          <a:srgbClr val="00D9D4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solidFill>
                            <a:srgbClr val="00C9B7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Tier 3 - Foundation ($409.5K)</a:t>
                      </a:r>
                      <a:endParaRPr b="1" sz="1200">
                        <a:solidFill>
                          <a:srgbClr val="00C9B7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900">
                          <a:solidFill>
                            <a:srgbClr val="00C9B7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Premium CTV</a:t>
                      </a:r>
                      <a:endParaRPr b="1" sz="1100">
                        <a:solidFill>
                          <a:srgbClr val="00C9B7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97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CPM</a:t>
                      </a:r>
                      <a:endParaRPr sz="12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$28 Premium Niche &amp; Core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$35 Netflix/Ultra Premium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$18.50 OLV Retargeting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$28 Premium Niche &amp; Core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$35 Netflix/Ultra Premium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$18.50 OLV Retargeting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$28 Premium Niche &amp; Core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$35 Netflix/Ultra Premium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Screens</a:t>
                      </a:r>
                      <a:endParaRPr sz="12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CTV, Mobile, Desktop, Tablet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CTV, Mobile, Desktop, Tablet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CTV Only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7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Targeting</a:t>
                      </a:r>
                      <a:endParaRPr sz="12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PurePlay Premium Audiences Segments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PurePlay Premium Audience Segments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PurePlay Premium Audience Segments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6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Activation</a:t>
                      </a:r>
                      <a:endParaRPr sz="12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CPV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Premium Awareness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Sales Lift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CPV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Premium Awareness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Sales Lift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CPV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Premium Awareness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Sales Lift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64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Measurement</a:t>
                      </a:r>
                      <a:endParaRPr sz="12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PurePlay Pulse: Pre-Campaign. Mid-Campaign, Post-Campaign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PurePlay Pulse: Pre-Campaign. Mid-Campaign, Post-Campaign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●"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PurePlay Pulse: Pre-Campaign. Mid-Campaign, Post-Campaign</a:t>
                      </a:r>
                      <a:endParaRPr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99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Added Value</a:t>
                      </a:r>
                      <a:endParaRPr sz="12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+"/>
                      </a:pPr>
                      <a:r>
                        <a:rPr b="1"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Cuebiq</a:t>
                      </a:r>
                      <a:r>
                        <a:rPr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Foot Traffic Measurement</a:t>
                      </a:r>
                      <a:endParaRPr i="1"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142240" lvl="0" marL="182880" rtl="0" algn="l">
                        <a:spcBef>
                          <a:spcPts val="40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+"/>
                      </a:pPr>
                      <a:r>
                        <a:rPr b="1"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Innovid </a:t>
                      </a:r>
                      <a:r>
                        <a:rPr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Dynamic High Impact Creative with Fashion and Sports Overlap</a:t>
                      </a:r>
                      <a:endParaRPr i="1"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0" lvl="0" marL="0" rtl="0" algn="l">
                        <a:spcBef>
                          <a:spcPts val="4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t/>
                      </a:r>
                      <a:endParaRPr i="1"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+"/>
                      </a:pPr>
                      <a:r>
                        <a:rPr b="1"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Cuebiq</a:t>
                      </a:r>
                      <a:r>
                        <a:rPr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Foot Traffic Measurement</a:t>
                      </a:r>
                      <a:endParaRPr i="1"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indent="-142240" lvl="0" marL="182880" rtl="0" algn="l">
                        <a:spcBef>
                          <a:spcPts val="400"/>
                        </a:spcBef>
                        <a:spcAft>
                          <a:spcPts val="40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+"/>
                      </a:pPr>
                      <a:r>
                        <a:rPr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Innovid Dynamic High Impact Creative with Fashion and Sports Overlap</a:t>
                      </a:r>
                      <a:endParaRPr i="1"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42240" lvl="0" marL="182880" rtl="0" algn="l">
                        <a:spcBef>
                          <a:spcPts val="0"/>
                        </a:spcBef>
                        <a:spcAft>
                          <a:spcPts val="400"/>
                        </a:spcAft>
                        <a:buClr>
                          <a:schemeClr val="lt1"/>
                        </a:buClr>
                        <a:buSzPts val="800"/>
                        <a:buFont typeface="Helvetica Neue"/>
                        <a:buChar char="+"/>
                      </a:pPr>
                      <a:r>
                        <a:rPr b="1"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Cuebiq</a:t>
                      </a:r>
                      <a:r>
                        <a:rPr i="1" lang="en" sz="8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Foot Traffic Measurement</a:t>
                      </a:r>
                      <a:endParaRPr i="1" sz="8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D9D9D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/>
          <p:nvPr/>
        </p:nvSpPr>
        <p:spPr>
          <a:xfrm>
            <a:off x="305450" y="1399500"/>
            <a:ext cx="4081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PurePlay </a:t>
            </a:r>
            <a:r>
              <a:rPr i="1" lang="en" sz="32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</a:t>
            </a:r>
            <a:r>
              <a:rPr lang="en" sz="32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br>
              <a:rPr lang="en" sz="32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</a:br>
            <a:r>
              <a:rPr lang="en" sz="32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Sunglass Hut</a:t>
            </a:r>
            <a:endParaRPr sz="3200">
              <a:solidFill>
                <a:srgbClr val="7CFBD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5" name="Google Shape;105;p18"/>
          <p:cNvSpPr txBox="1"/>
          <p:nvPr>
            <p:ph idx="1" type="body"/>
          </p:nvPr>
        </p:nvSpPr>
        <p:spPr>
          <a:xfrm>
            <a:off x="305450" y="2460500"/>
            <a:ext cx="4155000" cy="13020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Data-Driven Precision for Maximum Impact</a:t>
            </a:r>
            <a:endParaRPr b="1" sz="1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graphicFrame>
        <p:nvGraphicFramePr>
          <p:cNvPr id="106" name="Google Shape;106;p18"/>
          <p:cNvGraphicFramePr/>
          <p:nvPr/>
        </p:nvGraphicFramePr>
        <p:xfrm>
          <a:off x="4459050" y="425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4155000"/>
              </a:tblGrid>
              <a:tr h="525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Campaign Strategy Recap </a:t>
                      </a:r>
                      <a:endParaRPr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12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7CFBD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CPV-Optimized Precision</a:t>
                      </a:r>
                      <a:endParaRPr sz="1100">
                        <a:solidFill>
                          <a:srgbClr val="7CFBD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Every decision — geo, publisher, audience, daypart — anchored to delivering the lowest cost-per-visit. Historical performance data drives allocation: invest in proven winners, cut underperformers, and let 14 weeks of optimization compound.</a:t>
                      </a:r>
                      <a:endParaRPr sz="9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5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7CFBD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Audience-First Activation</a:t>
                      </a:r>
                      <a:endParaRPr sz="1100">
                        <a:solidFill>
                          <a:srgbClr val="7CFBD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Adults 18–34, Experience Seekers, and Style-Conscious consumers reached through Premium CTV and OLV with credit card/purchase data expansion — on the content they actually watch. HHI targeting tightened based on proven performance.</a:t>
                      </a:r>
                      <a:endParaRPr sz="9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79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7CFBD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Dynamic Creative Innovation</a:t>
                      </a:r>
                      <a:endParaRPr sz="1100">
                        <a:solidFill>
                          <a:srgbClr val="7CFBD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rtl="0" algn="l"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High-impact overlays that adapt by audience — Oakley Meta for tech/sports, Ray-Ban Meta for tech, designer lines for fashion/music — plus 3rd-party store location callouts that drive the last mile to visit.</a:t>
                      </a:r>
                      <a:endParaRPr sz="9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740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7CFBD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Cultural Moment Capture</a:t>
                      </a:r>
                      <a:endParaRPr sz="1100">
                        <a:solidFill>
                          <a:srgbClr val="7CFBD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chemeClr val="lt1"/>
                          </a:solidFill>
                          <a:latin typeface="Helvetica Neue Light"/>
                          <a:ea typeface="Helvetica Neue Light"/>
                          <a:cs typeface="Helvetica Neue Light"/>
                          <a:sym typeface="Helvetica Neue Light"/>
                        </a:rPr>
                        <a:t>Strategic presence across Fashion, Travel, Music, Wellness, and World Cup — without oversaturating sports. World Cup via contextual surround, not premium match buys. Front-loaded around Memorial Day, July 4th, and back-to-school.</a:t>
                      </a:r>
                      <a:endParaRPr sz="1100">
                        <a:solidFill>
                          <a:schemeClr val="lt1"/>
                        </a:solidFill>
                        <a:latin typeface="Helvetica Neue Light"/>
                        <a:ea typeface="Helvetica Neue Light"/>
                        <a:cs typeface="Helvetica Neue Light"/>
                        <a:sym typeface="Helvetica Neue Light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path path="circle">
            <a:fillToRect b="0%" l="0%" r="100%" t="100%"/>
          </a:path>
          <a:tileRect b="-100%" l="-100%" r="0%" t="0%"/>
        </a:gra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/>
        </p:nvSpPr>
        <p:spPr>
          <a:xfrm>
            <a:off x="4115825" y="444325"/>
            <a:ext cx="47130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How Your Creative Signals Show Up in Market</a:t>
            </a:r>
            <a:endParaRPr sz="2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4115825" y="1534250"/>
            <a:ext cx="4713000" cy="33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Connection Drives Brand Resonance </a:t>
            </a:r>
            <a:r>
              <a:rPr b="1" lang="en" sz="8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117 Social Index</a:t>
            </a:r>
            <a:endParaRPr b="1" sz="8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Sunglass Hut over-indexes at 117 on Social elements, with creative consistently portraying the product within group settings, beach gatherings, and shared moments. This positions the brand as the lifestyle enabler — not just an eyewear retailer. PurePlay amplifies this signal by prioritizing Premium and Ultra-Premium CTV inventory where high-attention, lifestyle-oriented programming resonates.</a:t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Experience-First Messaging Captures Youth </a:t>
            </a:r>
            <a:r>
              <a:rPr b="1" i="1" lang="en" sz="8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125 Experience Index</a:t>
            </a:r>
            <a:endParaRPr b="1" sz="11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Sunglass Hut significantly over-indexes at 125 on Experience and 129 on Adults 18–34, showcasing the product across diverse settings — beaches, music festivals, everyday outings. PurePlay reinforces this through strategic placement on streaming platforms popular with young adults — Peacock, Hulu.</a:t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Lifestyle-First — The Store Overlay Bridge </a:t>
            </a:r>
            <a:r>
              <a:rPr b="1" i="1" lang="en" sz="8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0% CTAs in Creative</a:t>
            </a:r>
            <a:endParaRPr b="1" i="1" sz="8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Sunglass Hut’s creative is 100% lifestyle and emotional — zero CTAs, zero promotional messaging. The third-party store location overlay (nearest store + distance-to-store) serves as the functional CTA the creative itself doesn’t provide — turning emotional resonance into measurable store visits.</a:t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3" name="Google Shape;113;p19" title="AdobeStock_1572433715.jpeg"/>
          <p:cNvPicPr preferRelativeResize="0"/>
          <p:nvPr/>
        </p:nvPicPr>
        <p:blipFill rotWithShape="1">
          <a:blip r:embed="rId3">
            <a:alphaModFix/>
          </a:blip>
          <a:srcRect b="16752" l="18568" r="18189" t="18216"/>
          <a:stretch/>
        </p:blipFill>
        <p:spPr>
          <a:xfrm>
            <a:off x="1238025" y="1947350"/>
            <a:ext cx="1221402" cy="70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 title="Screenshot 2026-02-18 at 5.03.40 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2100" y="1534250"/>
            <a:ext cx="3446976" cy="1935849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0"/>
          <p:cNvSpPr txBox="1"/>
          <p:nvPr/>
        </p:nvSpPr>
        <p:spPr>
          <a:xfrm>
            <a:off x="305200" y="385925"/>
            <a:ext cx="6506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Performance Metrics &amp; Indices</a:t>
            </a:r>
            <a:endParaRPr sz="2800">
              <a:solidFill>
                <a:srgbClr val="7CFBD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0" name="Google Shape;120;p20"/>
          <p:cNvSpPr/>
          <p:nvPr/>
        </p:nvSpPr>
        <p:spPr>
          <a:xfrm>
            <a:off x="6211500" y="1253900"/>
            <a:ext cx="2499600" cy="31248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Creative Format Mix</a:t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Distribution &amp; Index</a:t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305200" y="740825"/>
            <a:ext cx="8387100" cy="27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Data-driven insights powering your media strategy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2" name="Google Shape;122;p20"/>
          <p:cNvSpPr/>
          <p:nvPr/>
        </p:nvSpPr>
        <p:spPr>
          <a:xfrm>
            <a:off x="3266800" y="1253949"/>
            <a:ext cx="2499600" cy="31248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Audience Performance</a:t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Index Scores</a:t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3" name="Google Shape;123;p20"/>
          <p:cNvSpPr/>
          <p:nvPr/>
        </p:nvSpPr>
        <p:spPr>
          <a:xfrm>
            <a:off x="286400" y="1253900"/>
            <a:ext cx="2499600" cy="3124800"/>
          </a:xfrm>
          <a:prstGeom prst="roundRect">
            <a:avLst>
              <a:gd fmla="val 0" name="adj"/>
            </a:avLst>
          </a:prstGeom>
          <a:solidFill>
            <a:srgbClr val="7CFBD1">
              <a:alpha val="11320"/>
            </a:srgbClr>
          </a:solidFill>
          <a:ln>
            <a:noFill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Persuasion Drivers</a:t>
            </a:r>
            <a:endParaRPr b="1" sz="12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Index vs. Benchmark</a:t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4" name="Google Shape;124;p20"/>
          <p:cNvSpPr/>
          <p:nvPr/>
        </p:nvSpPr>
        <p:spPr>
          <a:xfrm>
            <a:off x="286400" y="3991900"/>
            <a:ext cx="26085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700"/>
              <a:buFont typeface="Arial"/>
              <a:buNone/>
            </a:pPr>
            <a:r>
              <a:rPr b="0" i="1" lang="en" sz="700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rPr>
              <a:t>100 = Benchmark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0"/>
          <p:cNvSpPr/>
          <p:nvPr/>
        </p:nvSpPr>
        <p:spPr>
          <a:xfrm>
            <a:off x="3266800" y="3991900"/>
            <a:ext cx="26085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700"/>
              <a:buFont typeface="Arial"/>
              <a:buNone/>
            </a:pPr>
            <a:r>
              <a:rPr b="0" i="1" lang="en" sz="700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rPr>
              <a:t>100 = Market Average</a:t>
            </a:r>
            <a:endParaRPr b="0" i="0" sz="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0"/>
          <p:cNvSpPr/>
          <p:nvPr/>
        </p:nvSpPr>
        <p:spPr>
          <a:xfrm>
            <a:off x="6309025" y="3991900"/>
            <a:ext cx="22983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600"/>
              <a:buFont typeface="Arial"/>
              <a:buNone/>
            </a:pPr>
            <a:r>
              <a:rPr i="1" lang="en" sz="700">
                <a:solidFill>
                  <a:srgbClr val="F5F5F5"/>
                </a:solidFill>
              </a:rPr>
              <a:t>67% Lifestyle Montage, 33% Narrative  |  0% CTAs, 0% Promos</a:t>
            </a:r>
            <a:endParaRPr i="1" sz="700">
              <a:solidFill>
                <a:srgbClr val="F5F5F5"/>
              </a:solidFill>
            </a:endParaRPr>
          </a:p>
        </p:txBody>
      </p:sp>
      <p:graphicFrame>
        <p:nvGraphicFramePr>
          <p:cNvPr id="127" name="Google Shape;127;p20"/>
          <p:cNvGraphicFramePr/>
          <p:nvPr/>
        </p:nvGraphicFramePr>
        <p:xfrm>
          <a:off x="3334100" y="202268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{71E89B7C-82AD-4B36-9FB6-A87A2DECC479}</a:tableStyleId>
              </a:tblPr>
              <a:tblGrid>
                <a:gridCol w="1102600"/>
                <a:gridCol w="492375"/>
                <a:gridCol w="741875"/>
              </a:tblGrid>
              <a:tr h="443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Adults 18-34</a:t>
                      </a:r>
                      <a:endParaRPr b="1"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129</a:t>
                      </a:r>
                      <a:endParaRPr b="1"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6AA84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↑ Over-Index</a:t>
                      </a:r>
                      <a:endParaRPr sz="600">
                        <a:solidFill>
                          <a:srgbClr val="6AA84F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Social Trendsetters</a:t>
                      </a:r>
                      <a:endParaRPr b="1"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117</a:t>
                      </a:r>
                      <a:endParaRPr b="1"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6AA84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↑ Over-Index</a:t>
                      </a:r>
                      <a:endParaRPr sz="600">
                        <a:solidFill>
                          <a:srgbClr val="9FC5E8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Experience Seekers</a:t>
                      </a:r>
                      <a:endParaRPr b="1"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125</a:t>
                      </a:r>
                      <a:endParaRPr b="1"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6AA84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↑ Over-Index</a:t>
                      </a:r>
                      <a:endParaRPr sz="600">
                        <a:solidFill>
                          <a:srgbClr val="9FC5E8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3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Practical Shoppers</a:t>
                      </a:r>
                      <a:endParaRPr b="1" sz="1000">
                        <a:solidFill>
                          <a:schemeClr val="lt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000">
                          <a:solidFill>
                            <a:schemeClr val="lt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68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>
                          <a:solidFill>
                            <a:srgbClr val="FF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↓ Under-Index</a:t>
                      </a:r>
                      <a:endParaRPr sz="600">
                        <a:solidFill>
                          <a:srgbClr val="FF0000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7CFBD1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6666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28" name="Google Shape;128;p20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867" y="1808350"/>
            <a:ext cx="2280674" cy="22029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/>
          <p:nvPr/>
        </p:nvSpPr>
        <p:spPr>
          <a:xfrm>
            <a:off x="6331237" y="1808350"/>
            <a:ext cx="22404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DD670"/>
              </a:buClr>
              <a:buSzPts val="4800"/>
              <a:buFont typeface="Arial"/>
              <a:buNone/>
            </a:pPr>
            <a:r>
              <a:rPr b="1" i="0" lang="en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8</a:t>
            </a:r>
            <a:r>
              <a:rPr b="1" lang="en" sz="48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r>
              <a:rPr b="1" i="0" lang="en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%</a:t>
            </a:r>
            <a:endParaRPr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" name="Google Shape;130;p20"/>
          <p:cNvSpPr/>
          <p:nvPr/>
        </p:nvSpPr>
        <p:spPr>
          <a:xfrm>
            <a:off x="6309024" y="2566693"/>
            <a:ext cx="22404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Social Lifestyle Montage</a:t>
            </a:r>
            <a:endParaRPr i="0" sz="11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20"/>
          <p:cNvSpPr/>
          <p:nvPr/>
        </p:nvSpPr>
        <p:spPr>
          <a:xfrm>
            <a:off x="6309024" y="2806724"/>
            <a:ext cx="2240400" cy="1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8A745"/>
              </a:buClr>
              <a:buSzPts val="900"/>
              <a:buFont typeface="Arial"/>
              <a:buNone/>
            </a:pPr>
            <a:r>
              <a:rPr i="0" lang="en" sz="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Index: </a:t>
            </a:r>
            <a:r>
              <a:rPr lang="en" sz="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117</a:t>
            </a:r>
            <a:endParaRPr i="0" sz="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20"/>
          <p:cNvSpPr/>
          <p:nvPr/>
        </p:nvSpPr>
        <p:spPr>
          <a:xfrm>
            <a:off x="6356645" y="3103578"/>
            <a:ext cx="2194500" cy="240000"/>
          </a:xfrm>
          <a:prstGeom prst="rect">
            <a:avLst/>
          </a:prstGeom>
          <a:solidFill>
            <a:srgbClr val="00D9D4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0"/>
          <p:cNvSpPr/>
          <p:nvPr/>
        </p:nvSpPr>
        <p:spPr>
          <a:xfrm>
            <a:off x="6409985" y="3103578"/>
            <a:ext cx="20574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2A2A2A"/>
              </a:buClr>
              <a:buSzPts val="800"/>
              <a:buFont typeface="Arial"/>
              <a:buNone/>
            </a:pPr>
            <a:r>
              <a:rPr b="1" lang="en" sz="800">
                <a:solidFill>
                  <a:srgbClr val="2A2A2A"/>
                </a:solidFill>
              </a:rPr>
              <a:t>Lifestyle Montage: </a:t>
            </a:r>
            <a:r>
              <a:rPr b="1" i="0" lang="en" sz="800" u="none" cap="none" strike="noStrik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r>
              <a:rPr b="1" lang="en" sz="800">
                <a:solidFill>
                  <a:srgbClr val="2A2A2A"/>
                </a:solidFill>
              </a:rPr>
              <a:t>0</a:t>
            </a:r>
            <a:r>
              <a:rPr b="1" i="0" lang="en" sz="800" u="none" cap="none" strike="noStrike">
                <a:solidFill>
                  <a:srgbClr val="2A2A2A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20"/>
          <p:cNvSpPr/>
          <p:nvPr/>
        </p:nvSpPr>
        <p:spPr>
          <a:xfrm>
            <a:off x="6699545" y="3393300"/>
            <a:ext cx="1851600" cy="2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5F5F5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rPr>
              <a:t>Other: </a:t>
            </a:r>
            <a:r>
              <a:rPr lang="en" sz="800">
                <a:solidFill>
                  <a:srgbClr val="F5F5F5"/>
                </a:solidFill>
              </a:rPr>
              <a:t>20</a:t>
            </a:r>
            <a:r>
              <a:rPr b="0" i="0" lang="en" sz="800" u="none" cap="none" strike="noStrike">
                <a:solidFill>
                  <a:srgbClr val="F5F5F5"/>
                </a:solidFill>
                <a:latin typeface="Arial"/>
                <a:ea typeface="Arial"/>
                <a:cs typeface="Arial"/>
                <a:sym typeface="Arial"/>
              </a:rPr>
              <a:t>%</a:t>
            </a:r>
            <a:endParaRPr b="0" i="0" sz="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20"/>
          <p:cNvSpPr/>
          <p:nvPr/>
        </p:nvSpPr>
        <p:spPr>
          <a:xfrm>
            <a:off x="6356645" y="3393300"/>
            <a:ext cx="274200" cy="240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20"/>
          <p:cNvSpPr/>
          <p:nvPr/>
        </p:nvSpPr>
        <p:spPr>
          <a:xfrm>
            <a:off x="305200" y="4467125"/>
            <a:ext cx="8387100" cy="438900"/>
          </a:xfrm>
          <a:prstGeom prst="rect">
            <a:avLst/>
          </a:prstGeom>
          <a:solidFill>
            <a:srgbClr val="7CFBD1">
              <a:alpha val="1132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9B7"/>
              </a:buClr>
              <a:buSzPts val="900"/>
              <a:buFont typeface="Arial"/>
              <a:buNone/>
            </a:pPr>
            <a:r>
              <a:rPr b="1" i="0" lang="en" sz="900" u="none" cap="none" strike="noStrike">
                <a:solidFill>
                  <a:srgbClr val="00C9B7"/>
                </a:solidFill>
                <a:latin typeface="Arial"/>
                <a:ea typeface="Arial"/>
                <a:cs typeface="Arial"/>
                <a:sym typeface="Arial"/>
              </a:rPr>
              <a:t>KEY INSIGHT  </a:t>
            </a:r>
            <a:r>
              <a:rPr b="0" i="0" lang="en" sz="900" u="none" cap="none" strike="noStrike">
                <a:solidFill>
                  <a:srgbClr val="E8E8E8"/>
                </a:solidFill>
                <a:latin typeface="Arial"/>
                <a:ea typeface="Arial"/>
                <a:cs typeface="Arial"/>
                <a:sym typeface="Arial"/>
              </a:rPr>
              <a:t>Sunglass Hut’s 100% lifestyle creative with 0% CTAs is a distinctive brand choice. The media environment and store location overlay must bridge emotional resonance to store visits.</a:t>
            </a:r>
            <a:endParaRPr b="0" i="0" sz="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1"/>
          <p:cNvSpPr txBox="1"/>
          <p:nvPr/>
        </p:nvSpPr>
        <p:spPr>
          <a:xfrm>
            <a:off x="308650" y="385925"/>
            <a:ext cx="884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7CFBD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Targeting Where It Matters Most - Expansion Opportunities</a:t>
            </a:r>
            <a:endParaRPr sz="2400">
              <a:solidFill>
                <a:srgbClr val="7CFBD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2" name="Google Shape;142;p21"/>
          <p:cNvSpPr/>
          <p:nvPr/>
        </p:nvSpPr>
        <p:spPr>
          <a:xfrm>
            <a:off x="6230300" y="1349150"/>
            <a:ext cx="2608500" cy="3552600"/>
          </a:xfrm>
          <a:prstGeom prst="roundRect">
            <a:avLst>
              <a:gd fmla="val 9049" name="adj"/>
            </a:avLst>
          </a:prstGeom>
          <a:solidFill>
            <a:srgbClr val="434343">
              <a:alpha val="27669"/>
            </a:srgbClr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1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Signal</a:t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Under-indexes at 88 on Identity but creative features stylish individuals in fashionable settings. QUAY dominates (135) but SGH can differentiate through accessible, versatile style.</a:t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</a:t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Test Premium Niche fashion/lifestyle CTV apps (Bravo on Peacock, Hulu). Fashion &amp; Beauty targeting. Dynamic high-impact overlays with designer eyewear lines for this audience.</a:t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3" name="Google Shape;143;p21"/>
          <p:cNvSpPr txBox="1"/>
          <p:nvPr>
            <p:ph idx="1" type="body"/>
          </p:nvPr>
        </p:nvSpPr>
        <p:spPr>
          <a:xfrm>
            <a:off x="305200" y="817025"/>
            <a:ext cx="8387100" cy="2784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0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Turning broad reach into measurable performance through audience precision.</a:t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4" name="Google Shape;144;p21"/>
          <p:cNvSpPr/>
          <p:nvPr/>
        </p:nvSpPr>
        <p:spPr>
          <a:xfrm>
            <a:off x="3285600" y="1349223"/>
            <a:ext cx="2608500" cy="3552600"/>
          </a:xfrm>
          <a:prstGeom prst="roundRect">
            <a:avLst>
              <a:gd fmla="val 9982" name="adj"/>
            </a:avLst>
          </a:prstGeom>
          <a:solidFill>
            <a:srgbClr val="434343">
              <a:alpha val="27669"/>
            </a:srgbClr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i="1"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Signal</a:t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125 index on Experience</a:t>
            </a:r>
            <a:r>
              <a:rPr lang="en" sz="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lang="en" sz="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reveals whitespace. Creative showcases travel, outdoor activities, social events — signaling versatility. Summer transforms this into travel planning, festival culture, and wellness.</a:t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</a:t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Contextual CTV targeting on travel, lifestyle, wellness programming. Front-load around Memorial Day, July 4th, back-to-school to capitalize on proven short visit latency windows.</a:t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5" name="Google Shape;145;p21"/>
          <p:cNvSpPr/>
          <p:nvPr/>
        </p:nvSpPr>
        <p:spPr>
          <a:xfrm>
            <a:off x="305200" y="1349225"/>
            <a:ext cx="2644200" cy="3552600"/>
          </a:xfrm>
          <a:prstGeom prst="roundRect">
            <a:avLst>
              <a:gd fmla="val 7065" name="adj"/>
            </a:avLst>
          </a:prstGeom>
          <a:solidFill>
            <a:srgbClr val="434343">
              <a:alpha val="27669"/>
            </a:srgbClr>
          </a:solidFill>
          <a:ln cap="flat" cmpd="sng" w="9525">
            <a:solidFill>
              <a:srgbClr val="00D4AA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9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Signal</a:t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Massively over-indexes at 129, outpacing competitors. Creative emphasis on social gatherings, music festivals, and beach outings directly signals this demographic.</a:t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Strategy</a:t>
            </a:r>
            <a:endParaRPr b="1" sz="8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Prioritize Premium CTV apps with high 18–34 penetration:  Peacock, Roku. High-frequency evening/weekend dayparts. CPV-optimized DMA allocation. Expand through credit card/purchase data targeting. Tighten HHI floor based on historical performance.</a:t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6" name="Google Shape;146;p21" title="pexels-helenalopes-708392.jpg"/>
          <p:cNvPicPr preferRelativeResize="0"/>
          <p:nvPr/>
        </p:nvPicPr>
        <p:blipFill rotWithShape="1">
          <a:blip r:embed="rId3">
            <a:alphaModFix/>
          </a:blip>
          <a:srcRect b="9633" l="0" r="0" t="9625"/>
          <a:stretch/>
        </p:blipFill>
        <p:spPr>
          <a:xfrm>
            <a:off x="3477725" y="1792800"/>
            <a:ext cx="2202527" cy="118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 title="pexels-cottonbro-5998169.jpg"/>
          <p:cNvPicPr preferRelativeResize="0"/>
          <p:nvPr/>
        </p:nvPicPr>
        <p:blipFill rotWithShape="1">
          <a:blip r:embed="rId4">
            <a:alphaModFix/>
          </a:blip>
          <a:srcRect b="9633" l="0" r="0" t="9625"/>
          <a:stretch/>
        </p:blipFill>
        <p:spPr>
          <a:xfrm>
            <a:off x="6451150" y="1792800"/>
            <a:ext cx="2202527" cy="1185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 title="pexels-fauxels-3184398.jpg"/>
          <p:cNvPicPr preferRelativeResize="0"/>
          <p:nvPr/>
        </p:nvPicPr>
        <p:blipFill rotWithShape="1">
          <a:blip r:embed="rId5">
            <a:alphaModFix/>
          </a:blip>
          <a:srcRect b="8472" l="0" r="0" t="8472"/>
          <a:stretch/>
        </p:blipFill>
        <p:spPr>
          <a:xfrm>
            <a:off x="526025" y="1792800"/>
            <a:ext cx="2202527" cy="118531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/>
          <p:nvPr/>
        </p:nvSpPr>
        <p:spPr>
          <a:xfrm>
            <a:off x="3285600" y="1251724"/>
            <a:ext cx="2651700" cy="375000"/>
          </a:xfrm>
          <a:prstGeom prst="roundRect">
            <a:avLst>
              <a:gd fmla="val 50000" name="adj"/>
            </a:avLst>
          </a:prstGeom>
          <a:solidFill>
            <a:srgbClr val="00D4AA"/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Experience Seekers | Growth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125</a:t>
            </a:r>
            <a:r>
              <a:rPr lang="en" sz="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Index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0" name="Google Shape;150;p21"/>
          <p:cNvSpPr/>
          <p:nvPr/>
        </p:nvSpPr>
        <p:spPr>
          <a:xfrm>
            <a:off x="6219339" y="1251724"/>
            <a:ext cx="2660700" cy="375000"/>
          </a:xfrm>
          <a:prstGeom prst="roundRect">
            <a:avLst>
              <a:gd fmla="val 50000" name="adj"/>
            </a:avLst>
          </a:prstGeom>
          <a:solidFill>
            <a:srgbClr val="00D4AA"/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Style Conscious | Differentiation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88</a:t>
            </a:r>
            <a:r>
              <a:rPr lang="en" sz="800">
                <a:solidFill>
                  <a:schemeClr val="dk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Index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1" name="Google Shape;151;p21"/>
          <p:cNvSpPr/>
          <p:nvPr/>
        </p:nvSpPr>
        <p:spPr>
          <a:xfrm>
            <a:off x="308650" y="1256611"/>
            <a:ext cx="2651700" cy="375000"/>
          </a:xfrm>
          <a:prstGeom prst="roundRect">
            <a:avLst>
              <a:gd fmla="val 50000" name="adj"/>
            </a:avLst>
          </a:prstGeom>
          <a:solidFill>
            <a:srgbClr val="00D4AA"/>
          </a:solidFill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53A6B">
                <a:alpha val="50000"/>
              </a:srgbClr>
            </a:outerShdw>
          </a:effectLst>
        </p:spPr>
        <p:txBody>
          <a:bodyPr anchorCtr="0" anchor="ctr" bIns="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 Light"/>
                <a:ea typeface="Helvetica Neue Light"/>
                <a:cs typeface="Helvetica Neue Light"/>
                <a:sym typeface="Helvetica Neue Light"/>
              </a:rPr>
              <a:t> Adults 18-34 | Primary </a:t>
            </a:r>
            <a:endParaRPr sz="10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 Light"/>
                <a:ea typeface="Helvetica Neue Light"/>
                <a:cs typeface="Helvetica Neue Light"/>
                <a:sym typeface="Helvetica Neue Light"/>
              </a:rPr>
              <a:t>129 Index</a:t>
            </a:r>
            <a:endParaRPr sz="600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/>
          <p:nvPr/>
        </p:nvSpPr>
        <p:spPr>
          <a:xfrm>
            <a:off x="5256175" y="1428625"/>
            <a:ext cx="3655800" cy="3344700"/>
          </a:xfrm>
          <a:prstGeom prst="roundRect">
            <a:avLst>
              <a:gd fmla="val 3125" name="adj"/>
            </a:avLst>
          </a:prstGeom>
          <a:noFill/>
          <a:ln cap="flat" cmpd="sng" w="9525">
            <a:solidFill>
              <a:srgbClr val="7CFBD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7CFBD1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5561025" y="3849850"/>
            <a:ext cx="30000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spAutoFit/>
          </a:bodyPr>
          <a:lstStyle/>
          <a:p>
            <a:pPr indent="0" lvl="0" marL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Inclusion/Exclusion Lists Supported!</a:t>
            </a:r>
            <a:endParaRPr b="1" i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2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100% Transparency</a:t>
            </a:r>
            <a:endParaRPr b="1" i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ctr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b="1" i="1"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Guaranteed Delivery Toward Ultra-Premium Publishers</a:t>
            </a:r>
            <a:endParaRPr b="1" i="1"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5561025" y="6689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5481375" y="722025"/>
            <a:ext cx="3159300" cy="4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Sunglass Hut</a:t>
            </a:r>
            <a:r>
              <a:rPr lang="en" sz="17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Inventory Mix</a:t>
            </a:r>
            <a:endParaRPr sz="17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Informed by Pulse Platform Intelligence</a:t>
            </a:r>
            <a:endParaRPr sz="13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356175" y="1121300"/>
            <a:ext cx="44712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Performance-Optimized Publisher Mix</a:t>
            </a:r>
            <a:endParaRPr sz="11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15000"/>
              </a:lnSpc>
              <a:spcBef>
                <a:spcPts val="500"/>
              </a:spcBef>
              <a:spcAft>
                <a:spcPts val="100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Historical data establishes a clear tiering framework. PurePlay maintains proven scale publishers while increasing allocation to emerging high-efficiency apps. Publishers showing declining efficiency are reduced and reallocated toward winners.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356175" y="2051117"/>
            <a:ext cx="4471200" cy="8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Netflix</a:t>
            </a:r>
            <a:endParaRPr sz="11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Holiday data validated performance. Pending Netflix confirmation that we can continue established measurement workflow.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356175" y="2920033"/>
            <a:ext cx="44712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Content Alignment  &lt; 35% Sports</a:t>
            </a:r>
            <a:endParaRPr sz="11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Fashion, Summer, Travel, Music, and Wellness programming receive focused spend. Sports-related inventory capped given existing linear coverage across NBA Finals, WNBA, and SNL – as well as World Cup related content across news, highlights, and more!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356175" y="466025"/>
            <a:ext cx="5636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PurePlay Activation Solution</a:t>
            </a:r>
            <a:endParaRPr sz="2800">
              <a:solidFill>
                <a:schemeClr val="lt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4" name="Google Shape;164;p22" title="Screenshot 2026-01-22 at 11.18.59 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56175" y="1787938"/>
            <a:ext cx="1535026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ulu - Wikipedia" id="165" name="Google Shape;16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14852" y="1852361"/>
            <a:ext cx="912650" cy="3022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ox Sports (United States) - Wikipedia" id="166" name="Google Shape;166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9793" y="1777792"/>
            <a:ext cx="759904" cy="4513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Roku logo.svg" id="167" name="Google Shape;167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6518" y="2524111"/>
            <a:ext cx="912658" cy="284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le:Sling TV logo.svg - Wikimedia Commons" id="168" name="Google Shape;168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7925" y="2419315"/>
            <a:ext cx="912650" cy="493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5125" y="2537825"/>
            <a:ext cx="878852" cy="25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356175" y="3849850"/>
            <a:ext cx="4471200" cy="9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7CFBD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Whitespace Expansion</a:t>
            </a:r>
            <a:endParaRPr sz="1100">
              <a:solidFill>
                <a:srgbClr val="7CFBD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500"/>
              </a:spcBef>
              <a:spcAft>
                <a:spcPts val="1000"/>
              </a:spcAft>
              <a:buNone/>
            </a:pPr>
            <a:r>
              <a:rPr lang="en" sz="9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PurePlay identifies low-competition streaming environments where Sunglass Hut can replicate the proven niche dominance playbook — achieving near-total SOV in apps competitors aren’t touching.</a:t>
            </a:r>
            <a:endParaRPr sz="9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NBA Logo PNG Transparent &amp; SVG Vector - Freebie Supply" id="171" name="Google Shape;171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92575" y="3113273"/>
            <a:ext cx="612401" cy="6123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NBA Logo PNG Transparent &amp; SVG Vector - Freebie Supply" id="172" name="Google Shape;172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59750" y="3113260"/>
            <a:ext cx="612401" cy="612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26914" y="3130525"/>
            <a:ext cx="612400" cy="5778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